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8"/>
  </p:notesMasterIdLst>
  <p:sldIdLst>
    <p:sldId id="256" r:id="rId2"/>
    <p:sldId id="258" r:id="rId3"/>
    <p:sldId id="259" r:id="rId4"/>
    <p:sldId id="260" r:id="rId5"/>
    <p:sldId id="261" r:id="rId6"/>
    <p:sldId id="314" r:id="rId7"/>
    <p:sldId id="315" r:id="rId8"/>
    <p:sldId id="316" r:id="rId9"/>
    <p:sldId id="317" r:id="rId10"/>
    <p:sldId id="318" r:id="rId11"/>
    <p:sldId id="320" r:id="rId12"/>
    <p:sldId id="319" r:id="rId13"/>
    <p:sldId id="313" r:id="rId14"/>
    <p:sldId id="321" r:id="rId15"/>
    <p:sldId id="262" r:id="rId16"/>
    <p:sldId id="322" r:id="rId17"/>
    <p:sldId id="323" r:id="rId18"/>
    <p:sldId id="330" r:id="rId19"/>
    <p:sldId id="324" r:id="rId20"/>
    <p:sldId id="331" r:id="rId21"/>
    <p:sldId id="325" r:id="rId22"/>
    <p:sldId id="326" r:id="rId23"/>
    <p:sldId id="327" r:id="rId24"/>
    <p:sldId id="328" r:id="rId25"/>
    <p:sldId id="329" r:id="rId26"/>
    <p:sldId id="332" r:id="rId27"/>
    <p:sldId id="333" r:id="rId28"/>
    <p:sldId id="334" r:id="rId29"/>
    <p:sldId id="335" r:id="rId30"/>
    <p:sldId id="336" r:id="rId31"/>
    <p:sldId id="337" r:id="rId32"/>
    <p:sldId id="339" r:id="rId33"/>
    <p:sldId id="340" r:id="rId34"/>
    <p:sldId id="341" r:id="rId35"/>
    <p:sldId id="342" r:id="rId36"/>
    <p:sldId id="338" r:id="rId37"/>
  </p:sldIdLst>
  <p:sldSz cx="9144000" cy="5143500" type="screen16x9"/>
  <p:notesSz cx="6858000" cy="9144000"/>
  <p:embeddedFontLst>
    <p:embeddedFont>
      <p:font typeface="Bai Jamjuree" pitchFamily="2" charset="-34"/>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Fira Sans" panose="020B0503050000020004" pitchFamily="34"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4AFF84-E369-46E0-8DBF-0A3521652C57}">
  <a:tblStyle styleId="{B54AFF84-E369-46E0-8DBF-0A3521652C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9"/>
  </p:normalViewPr>
  <p:slideViewPr>
    <p:cSldViewPr snapToGrid="0">
      <p:cViewPr varScale="1">
        <p:scale>
          <a:sx n="184" d="100"/>
          <a:sy n="184" d="100"/>
        </p:scale>
        <p:origin x="176"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solidFill>
          <a:schemeClr val="tx1"/>
        </a:solid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BG"/>
        </a:p>
      </c:txPr>
    </c:title>
    <c:autoTitleDeleted val="0"/>
    <c:plotArea>
      <c:layout/>
      <c:barChart>
        <c:barDir val="bar"/>
        <c:grouping val="clustered"/>
        <c:varyColors val="0"/>
        <c:ser>
          <c:idx val="0"/>
          <c:order val="0"/>
          <c:tx>
            <c:strRef>
              <c:f>Sheet1!$B$1</c:f>
              <c:strCache>
                <c:ptCount val="1"/>
                <c:pt idx="0">
                  <c:v>Image size in mb</c:v>
                </c:pt>
              </c:strCache>
            </c:strRef>
          </c:tx>
          <c:spPr>
            <a:solidFill>
              <a:schemeClr val="accent1"/>
            </a:solidFill>
            <a:ln>
              <a:noFill/>
            </a:ln>
            <a:effectLst/>
          </c:spPr>
          <c:invertIfNegative val="0"/>
          <c:cat>
            <c:strRef>
              <c:f>Sheet1!$A$2:$A$7</c:f>
              <c:strCache>
                <c:ptCount val="6"/>
                <c:pt idx="0">
                  <c:v>scratch</c:v>
                </c:pt>
                <c:pt idx="1">
                  <c:v>busybox</c:v>
                </c:pt>
                <c:pt idx="2">
                  <c:v>scratch-advanced</c:v>
                </c:pt>
                <c:pt idx="3">
                  <c:v>distroless</c:v>
                </c:pt>
                <c:pt idx="4">
                  <c:v>alpine</c:v>
                </c:pt>
                <c:pt idx="5">
                  <c:v>debian</c:v>
                </c:pt>
              </c:strCache>
            </c:strRef>
          </c:cat>
          <c:val>
            <c:numRef>
              <c:f>Sheet1!$B$2:$B$7</c:f>
              <c:numCache>
                <c:formatCode>0.00</c:formatCode>
                <c:ptCount val="6"/>
                <c:pt idx="0">
                  <c:v>1.81</c:v>
                </c:pt>
                <c:pt idx="1">
                  <c:v>3.06</c:v>
                </c:pt>
                <c:pt idx="2">
                  <c:v>3.77</c:v>
                </c:pt>
                <c:pt idx="3">
                  <c:v>4.17</c:v>
                </c:pt>
                <c:pt idx="4">
                  <c:v>354</c:v>
                </c:pt>
                <c:pt idx="5">
                  <c:v>994</c:v>
                </c:pt>
              </c:numCache>
            </c:numRef>
          </c:val>
          <c:extLst>
            <c:ext xmlns:c16="http://schemas.microsoft.com/office/drawing/2014/chart" uri="{C3380CC4-5D6E-409C-BE32-E72D297353CC}">
              <c16:uniqueId val="{00000000-D0A0-6747-A685-63638A67523A}"/>
            </c:ext>
          </c:extLst>
        </c:ser>
        <c:dLbls>
          <c:showLegendKey val="0"/>
          <c:showVal val="0"/>
          <c:showCatName val="0"/>
          <c:showSerName val="0"/>
          <c:showPercent val="0"/>
          <c:showBubbleSize val="0"/>
        </c:dLbls>
        <c:gapWidth val="182"/>
        <c:axId val="1301854032"/>
        <c:axId val="257133423"/>
      </c:barChart>
      <c:catAx>
        <c:axId val="1301854032"/>
        <c:scaling>
          <c:orientation val="minMax"/>
        </c:scaling>
        <c:delete val="0"/>
        <c:axPos val="l"/>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BG"/>
          </a:p>
        </c:txPr>
        <c:crossAx val="257133423"/>
        <c:crosses val="autoZero"/>
        <c:auto val="1"/>
        <c:lblAlgn val="ctr"/>
        <c:lblOffset val="100"/>
        <c:noMultiLvlLbl val="0"/>
      </c:catAx>
      <c:valAx>
        <c:axId val="257133423"/>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BG"/>
          </a:p>
        </c:txPr>
        <c:crossAx val="1301854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B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erverfault.com/a/404843"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erverfault.com/a/404843"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erverfault.com/a/404843"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erverfault.com/a/404843"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erverfault.com/a/404843"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erverfault.com/a/404843"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erverfault.com/a/40484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erverfault.com/a/404843"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erverfault.com/a/40484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Linux_Foundation" TargetMode="External"/><Relationship Id="rId7" Type="http://schemas.openxmlformats.org/officeDocument/2006/relationships/hyperlink" Target="https://en.wikipedia.org/wiki/Linux_container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Operating-system-level_virtualization" TargetMode="External"/><Relationship Id="rId5" Type="http://schemas.openxmlformats.org/officeDocument/2006/relationships/hyperlink" Target="https://en.wikipedia.org/wiki/Open_standards" TargetMode="External"/><Relationship Id="rId4" Type="http://schemas.openxmlformats.org/officeDocument/2006/relationships/hyperlink" Target="https://en.wikipedia.org/wiki/Docker,_Inc."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448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37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403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145c3d1394_0_18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1145c3d1394_0_18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85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934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145c3d1394_0_17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145c3d1394_0_17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145c3d1394_0_17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145c3d1394_0_17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318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145c3d1394_0_17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145c3d1394_0_17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3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145c3d1394_0_17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145c3d1394_0_17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88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145c3d1394_0_17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145c3d1394_0_17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18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adc43b1a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adc43b1a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02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74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954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145c3d1394_0_18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145c3d139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55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292929"/>
                </a:solidFill>
                <a:effectLst/>
                <a:latin typeface="source-serif-pro"/>
              </a:rPr>
              <a:t>To understand what makes Alpine a bad choice in some situations, we first need to talk about </a:t>
            </a:r>
            <a:r>
              <a:rPr lang="en-GB" b="0" i="0" dirty="0" err="1">
                <a:solidFill>
                  <a:srgbClr val="292929"/>
                </a:solidFill>
                <a:effectLst/>
                <a:latin typeface="source-serif-pro"/>
              </a:rPr>
              <a:t>musl</a:t>
            </a:r>
            <a:r>
              <a:rPr lang="en-GB" b="0" i="0" dirty="0">
                <a:solidFill>
                  <a:srgbClr val="292929"/>
                </a:solidFill>
                <a:effectLst/>
                <a:latin typeface="source-serif-pro"/>
              </a:rPr>
              <a:t>. </a:t>
            </a:r>
            <a:r>
              <a:rPr lang="en-GB" b="0" i="0" dirty="0" err="1">
                <a:solidFill>
                  <a:srgbClr val="292929"/>
                </a:solidFill>
                <a:effectLst/>
                <a:latin typeface="source-serif-pro"/>
              </a:rPr>
              <a:t>musl</a:t>
            </a:r>
            <a:r>
              <a:rPr lang="en-GB" b="0" i="0" dirty="0">
                <a:solidFill>
                  <a:srgbClr val="292929"/>
                </a:solidFill>
                <a:effectLst/>
                <a:latin typeface="source-serif-pro"/>
              </a:rPr>
              <a:t> is an implementation of C standard library. It is more lightweight, faster, and simpler than </a:t>
            </a:r>
            <a:r>
              <a:rPr lang="en-GB" b="0" i="0" dirty="0" err="1">
                <a:solidFill>
                  <a:srgbClr val="292929"/>
                </a:solidFill>
                <a:effectLst/>
                <a:latin typeface="source-serif-pro"/>
              </a:rPr>
              <a:t>glibc</a:t>
            </a:r>
            <a:r>
              <a:rPr lang="en-GB" b="0" i="0" dirty="0">
                <a:solidFill>
                  <a:srgbClr val="292929"/>
                </a:solidFill>
                <a:effectLst/>
                <a:latin typeface="source-serif-pro"/>
              </a:rPr>
              <a:t> used by other Linux distros, such as Ubuntu. Both of these implementations are interchangeable for the most part, that's why in most cases, you can switch from, e.g., Ubuntu to Alpine and never notice any difference.</a:t>
            </a:r>
          </a:p>
          <a:p>
            <a:pPr algn="l"/>
            <a:endParaRPr lang="en-GB" b="0" i="0" dirty="0">
              <a:solidFill>
                <a:srgbClr val="292929"/>
              </a:solidFill>
              <a:effectLst/>
              <a:latin typeface="source-serif-pro"/>
            </a:endParaRPr>
          </a:p>
          <a:p>
            <a:pPr algn="l"/>
            <a:r>
              <a:rPr lang="en-GB" b="0" i="0" dirty="0">
                <a:solidFill>
                  <a:srgbClr val="292929"/>
                </a:solidFill>
                <a:effectLst/>
                <a:latin typeface="source-serif-pro"/>
              </a:rPr>
              <a:t>However, the little differences can cause all the grief. Some of it stems from how </a:t>
            </a:r>
            <a:r>
              <a:rPr lang="en-GB" b="0" i="0" dirty="0" err="1">
                <a:solidFill>
                  <a:srgbClr val="292929"/>
                </a:solidFill>
                <a:effectLst/>
                <a:latin typeface="source-serif-pro"/>
              </a:rPr>
              <a:t>musl</a:t>
            </a:r>
            <a:r>
              <a:rPr lang="en-GB" b="0" i="0" dirty="0">
                <a:solidFill>
                  <a:srgbClr val="292929"/>
                </a:solidFill>
                <a:effectLst/>
                <a:latin typeface="source-serif-pro"/>
              </a:rPr>
              <a:t> (and therefore also Alpine) handles DNS (it's always DNS), more specifically, </a:t>
            </a:r>
            <a:r>
              <a:rPr lang="en-GB" b="0" i="0" dirty="0" err="1">
                <a:solidFill>
                  <a:srgbClr val="292929"/>
                </a:solidFill>
                <a:effectLst/>
                <a:latin typeface="source-serif-pro"/>
              </a:rPr>
              <a:t>musl</a:t>
            </a:r>
            <a:r>
              <a:rPr lang="en-GB" b="0" i="0" dirty="0">
                <a:solidFill>
                  <a:srgbClr val="292929"/>
                </a:solidFill>
                <a:effectLst/>
                <a:latin typeface="source-serif-pro"/>
              </a:rPr>
              <a:t> (by design) doesn't support </a:t>
            </a:r>
            <a:r>
              <a:rPr lang="en-GB" b="0" i="0" u="sng" dirty="0">
                <a:solidFill>
                  <a:srgbClr val="292929"/>
                </a:solidFill>
                <a:effectLst/>
                <a:latin typeface="source-serif-pro"/>
                <a:hlinkClick r:id="rId3"/>
              </a:rPr>
              <a:t>DNS-over-TCP</a:t>
            </a:r>
            <a:r>
              <a:rPr lang="en-GB" b="0" i="0" dirty="0">
                <a:solidFill>
                  <a:srgbClr val="292929"/>
                </a:solidFill>
                <a:effectLst/>
                <a:latin typeface="source-serif-pro"/>
              </a:rPr>
              <a:t>. Usually, you would not notice this difference because most of the time, a single UDP packet (512 bytes) is enough to resolve hostnames... until it isn't enough, and your application (running on Kubernetes) that previously worked completely fine for months suddenly starts throwing "Unknown Host" exceptions for one particular (very critical) hostname. </a:t>
            </a:r>
          </a:p>
          <a:p>
            <a:pPr algn="l"/>
            <a:r>
              <a:rPr lang="en-GB" b="0" i="0" dirty="0">
                <a:solidFill>
                  <a:srgbClr val="292929"/>
                </a:solidFill>
                <a:effectLst/>
                <a:latin typeface="source-serif-pro"/>
              </a:rPr>
              <a:t>The worst part is that this can manifest randomly, anytime when some external network change causes the resolution of some particular domain to require more than the 512 bytes available in a single UDP packet.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8064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292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292929"/>
                </a:solidFill>
                <a:effectLst/>
                <a:latin typeface="source-serif-pro"/>
              </a:rPr>
              <a:t>To understand what makes Alpine a bad choice in some situations, we first need to talk about </a:t>
            </a:r>
            <a:r>
              <a:rPr lang="en-GB" b="0" i="0" dirty="0" err="1">
                <a:solidFill>
                  <a:srgbClr val="292929"/>
                </a:solidFill>
                <a:effectLst/>
                <a:latin typeface="source-serif-pro"/>
              </a:rPr>
              <a:t>musl</a:t>
            </a:r>
            <a:r>
              <a:rPr lang="en-GB" b="0" i="0" dirty="0">
                <a:solidFill>
                  <a:srgbClr val="292929"/>
                </a:solidFill>
                <a:effectLst/>
                <a:latin typeface="source-serif-pro"/>
              </a:rPr>
              <a:t>. </a:t>
            </a:r>
            <a:r>
              <a:rPr lang="en-GB" b="0" i="0" dirty="0" err="1">
                <a:solidFill>
                  <a:srgbClr val="292929"/>
                </a:solidFill>
                <a:effectLst/>
                <a:latin typeface="source-serif-pro"/>
              </a:rPr>
              <a:t>musl</a:t>
            </a:r>
            <a:r>
              <a:rPr lang="en-GB" b="0" i="0" dirty="0">
                <a:solidFill>
                  <a:srgbClr val="292929"/>
                </a:solidFill>
                <a:effectLst/>
                <a:latin typeface="source-serif-pro"/>
              </a:rPr>
              <a:t> is an implementation of C standard library. It is more lightweight, faster, and simpler than </a:t>
            </a:r>
            <a:r>
              <a:rPr lang="en-GB" b="0" i="0" dirty="0" err="1">
                <a:solidFill>
                  <a:srgbClr val="292929"/>
                </a:solidFill>
                <a:effectLst/>
                <a:latin typeface="source-serif-pro"/>
              </a:rPr>
              <a:t>glibc</a:t>
            </a:r>
            <a:r>
              <a:rPr lang="en-GB" b="0" i="0" dirty="0">
                <a:solidFill>
                  <a:srgbClr val="292929"/>
                </a:solidFill>
                <a:effectLst/>
                <a:latin typeface="source-serif-pro"/>
              </a:rPr>
              <a:t> used by other Linux distros, such as Ubuntu. Both of these implementations are interchangeable for the most part, that's why in most cases, you can switch from, e.g., Ubuntu to Alpine and never notice any difference.</a:t>
            </a:r>
          </a:p>
          <a:p>
            <a:pPr algn="l"/>
            <a:endParaRPr lang="en-GB" b="0" i="0" dirty="0">
              <a:solidFill>
                <a:srgbClr val="292929"/>
              </a:solidFill>
              <a:effectLst/>
              <a:latin typeface="source-serif-pro"/>
            </a:endParaRPr>
          </a:p>
          <a:p>
            <a:pPr algn="l"/>
            <a:r>
              <a:rPr lang="en-GB" b="0" i="0" dirty="0">
                <a:solidFill>
                  <a:srgbClr val="292929"/>
                </a:solidFill>
                <a:effectLst/>
                <a:latin typeface="source-serif-pro"/>
              </a:rPr>
              <a:t>However, the little differences can cause all the grief. Some of it stems from how </a:t>
            </a:r>
            <a:r>
              <a:rPr lang="en-GB" b="0" i="0" dirty="0" err="1">
                <a:solidFill>
                  <a:srgbClr val="292929"/>
                </a:solidFill>
                <a:effectLst/>
                <a:latin typeface="source-serif-pro"/>
              </a:rPr>
              <a:t>musl</a:t>
            </a:r>
            <a:r>
              <a:rPr lang="en-GB" b="0" i="0" dirty="0">
                <a:solidFill>
                  <a:srgbClr val="292929"/>
                </a:solidFill>
                <a:effectLst/>
                <a:latin typeface="source-serif-pro"/>
              </a:rPr>
              <a:t> (and therefore also Alpine) handles DNS (it's always DNS), more specifically, </a:t>
            </a:r>
            <a:r>
              <a:rPr lang="en-GB" b="0" i="0" dirty="0" err="1">
                <a:solidFill>
                  <a:srgbClr val="292929"/>
                </a:solidFill>
                <a:effectLst/>
                <a:latin typeface="source-serif-pro"/>
              </a:rPr>
              <a:t>musl</a:t>
            </a:r>
            <a:r>
              <a:rPr lang="en-GB" b="0" i="0" dirty="0">
                <a:solidFill>
                  <a:srgbClr val="292929"/>
                </a:solidFill>
                <a:effectLst/>
                <a:latin typeface="source-serif-pro"/>
              </a:rPr>
              <a:t> (by design) doesn't support </a:t>
            </a:r>
            <a:r>
              <a:rPr lang="en-GB" b="0" i="0" u="sng" dirty="0">
                <a:solidFill>
                  <a:srgbClr val="292929"/>
                </a:solidFill>
                <a:effectLst/>
                <a:latin typeface="source-serif-pro"/>
                <a:hlinkClick r:id="rId3"/>
              </a:rPr>
              <a:t>DNS-over-TCP</a:t>
            </a:r>
            <a:r>
              <a:rPr lang="en-GB" b="0" i="0" dirty="0">
                <a:solidFill>
                  <a:srgbClr val="292929"/>
                </a:solidFill>
                <a:effectLst/>
                <a:latin typeface="source-serif-pro"/>
              </a:rPr>
              <a:t>. Usually, you would not notice this difference because most of the time, a single UDP packet (512 bytes) is enough to resolve hostnames... until it isn't enough, and your application (running on Kubernetes) that previously worked completely fine for months suddenly starts throwing "Unknown Host" exceptions for one particular (very critical) hostname. </a:t>
            </a:r>
          </a:p>
          <a:p>
            <a:pPr algn="l"/>
            <a:r>
              <a:rPr lang="en-GB" b="0" i="0" dirty="0">
                <a:solidFill>
                  <a:srgbClr val="292929"/>
                </a:solidFill>
                <a:effectLst/>
                <a:latin typeface="source-serif-pro"/>
              </a:rPr>
              <a:t>The worst part is that this can manifest randomly, anytime when some external network change causes the resolution of some particular domain to require more than the 512 bytes available in a single UDP packet.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7944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292929"/>
                </a:solidFill>
                <a:effectLst/>
                <a:latin typeface="source-serif-pro"/>
              </a:rPr>
              <a:t>To understand what makes Alpine a bad choice in some situations, we first need to talk about </a:t>
            </a:r>
            <a:r>
              <a:rPr lang="en-GB" b="0" i="0" dirty="0" err="1">
                <a:solidFill>
                  <a:srgbClr val="292929"/>
                </a:solidFill>
                <a:effectLst/>
                <a:latin typeface="source-serif-pro"/>
              </a:rPr>
              <a:t>musl</a:t>
            </a:r>
            <a:r>
              <a:rPr lang="en-GB" b="0" i="0" dirty="0">
                <a:solidFill>
                  <a:srgbClr val="292929"/>
                </a:solidFill>
                <a:effectLst/>
                <a:latin typeface="source-serif-pro"/>
              </a:rPr>
              <a:t>. </a:t>
            </a:r>
            <a:r>
              <a:rPr lang="en-GB" b="0" i="0" dirty="0" err="1">
                <a:solidFill>
                  <a:srgbClr val="292929"/>
                </a:solidFill>
                <a:effectLst/>
                <a:latin typeface="source-serif-pro"/>
              </a:rPr>
              <a:t>musl</a:t>
            </a:r>
            <a:r>
              <a:rPr lang="en-GB" b="0" i="0" dirty="0">
                <a:solidFill>
                  <a:srgbClr val="292929"/>
                </a:solidFill>
                <a:effectLst/>
                <a:latin typeface="source-serif-pro"/>
              </a:rPr>
              <a:t> is an implementation of C standard library. It is more lightweight, faster, and simpler than </a:t>
            </a:r>
            <a:r>
              <a:rPr lang="en-GB" b="0" i="0" dirty="0" err="1">
                <a:solidFill>
                  <a:srgbClr val="292929"/>
                </a:solidFill>
                <a:effectLst/>
                <a:latin typeface="source-serif-pro"/>
              </a:rPr>
              <a:t>glibc</a:t>
            </a:r>
            <a:r>
              <a:rPr lang="en-GB" b="0" i="0" dirty="0">
                <a:solidFill>
                  <a:srgbClr val="292929"/>
                </a:solidFill>
                <a:effectLst/>
                <a:latin typeface="source-serif-pro"/>
              </a:rPr>
              <a:t> used by other Linux distros, such as Ubuntu. Both of these implementations are interchangeable for the most part, that's why in most cases, you can switch from, e.g., Ubuntu to Alpine and never notice any difference.</a:t>
            </a:r>
          </a:p>
          <a:p>
            <a:pPr algn="l"/>
            <a:endParaRPr lang="en-GB" b="0" i="0" dirty="0">
              <a:solidFill>
                <a:srgbClr val="292929"/>
              </a:solidFill>
              <a:effectLst/>
              <a:latin typeface="source-serif-pro"/>
            </a:endParaRPr>
          </a:p>
          <a:p>
            <a:pPr algn="l"/>
            <a:r>
              <a:rPr lang="en-GB" b="0" i="0" dirty="0">
                <a:solidFill>
                  <a:srgbClr val="292929"/>
                </a:solidFill>
                <a:effectLst/>
                <a:latin typeface="source-serif-pro"/>
              </a:rPr>
              <a:t>However, the little differences can cause all the grief. Some of it stems from how </a:t>
            </a:r>
            <a:r>
              <a:rPr lang="en-GB" b="0" i="0" dirty="0" err="1">
                <a:solidFill>
                  <a:srgbClr val="292929"/>
                </a:solidFill>
                <a:effectLst/>
                <a:latin typeface="source-serif-pro"/>
              </a:rPr>
              <a:t>musl</a:t>
            </a:r>
            <a:r>
              <a:rPr lang="en-GB" b="0" i="0" dirty="0">
                <a:solidFill>
                  <a:srgbClr val="292929"/>
                </a:solidFill>
                <a:effectLst/>
                <a:latin typeface="source-serif-pro"/>
              </a:rPr>
              <a:t> (and therefore also Alpine) handles DNS (it's always DNS), more specifically, </a:t>
            </a:r>
            <a:r>
              <a:rPr lang="en-GB" b="0" i="0" dirty="0" err="1">
                <a:solidFill>
                  <a:srgbClr val="292929"/>
                </a:solidFill>
                <a:effectLst/>
                <a:latin typeface="source-serif-pro"/>
              </a:rPr>
              <a:t>musl</a:t>
            </a:r>
            <a:r>
              <a:rPr lang="en-GB" b="0" i="0" dirty="0">
                <a:solidFill>
                  <a:srgbClr val="292929"/>
                </a:solidFill>
                <a:effectLst/>
                <a:latin typeface="source-serif-pro"/>
              </a:rPr>
              <a:t> (by design) doesn't support </a:t>
            </a:r>
            <a:r>
              <a:rPr lang="en-GB" b="0" i="0" u="sng" dirty="0">
                <a:solidFill>
                  <a:srgbClr val="292929"/>
                </a:solidFill>
                <a:effectLst/>
                <a:latin typeface="source-serif-pro"/>
                <a:hlinkClick r:id="rId3"/>
              </a:rPr>
              <a:t>DNS-over-TCP</a:t>
            </a:r>
            <a:r>
              <a:rPr lang="en-GB" b="0" i="0" dirty="0">
                <a:solidFill>
                  <a:srgbClr val="292929"/>
                </a:solidFill>
                <a:effectLst/>
                <a:latin typeface="source-serif-pro"/>
              </a:rPr>
              <a:t>. Usually, you would not notice this difference because most of the time, a single UDP packet (512 bytes) is enough to resolve hostnames... until it isn't enough, and your application (running on Kubernetes) that previously worked completely fine for months suddenly starts throwing "Unknown Host" exceptions for one particular (very critical) hostname. </a:t>
            </a:r>
          </a:p>
          <a:p>
            <a:pPr algn="l"/>
            <a:r>
              <a:rPr lang="en-GB" b="0" i="0" dirty="0">
                <a:solidFill>
                  <a:srgbClr val="292929"/>
                </a:solidFill>
                <a:effectLst/>
                <a:latin typeface="source-serif-pro"/>
              </a:rPr>
              <a:t>The worst part is that this can manifest randomly, anytime when some external network change causes the resolution of some particular domain to require more than the 512 bytes available in a single UDP packet.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14646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292929"/>
                </a:solidFill>
                <a:effectLst/>
                <a:latin typeface="source-serif-pro"/>
              </a:rPr>
              <a:t>To understand what makes Alpine a bad choice in some situations, we first need to talk about </a:t>
            </a:r>
            <a:r>
              <a:rPr lang="en-GB" b="0" i="0" dirty="0" err="1">
                <a:solidFill>
                  <a:srgbClr val="292929"/>
                </a:solidFill>
                <a:effectLst/>
                <a:latin typeface="source-serif-pro"/>
              </a:rPr>
              <a:t>musl</a:t>
            </a:r>
            <a:r>
              <a:rPr lang="en-GB" b="0" i="0" dirty="0">
                <a:solidFill>
                  <a:srgbClr val="292929"/>
                </a:solidFill>
                <a:effectLst/>
                <a:latin typeface="source-serif-pro"/>
              </a:rPr>
              <a:t>. </a:t>
            </a:r>
            <a:r>
              <a:rPr lang="en-GB" b="0" i="0" dirty="0" err="1">
                <a:solidFill>
                  <a:srgbClr val="292929"/>
                </a:solidFill>
                <a:effectLst/>
                <a:latin typeface="source-serif-pro"/>
              </a:rPr>
              <a:t>musl</a:t>
            </a:r>
            <a:r>
              <a:rPr lang="en-GB" b="0" i="0" dirty="0">
                <a:solidFill>
                  <a:srgbClr val="292929"/>
                </a:solidFill>
                <a:effectLst/>
                <a:latin typeface="source-serif-pro"/>
              </a:rPr>
              <a:t> is an implementation of C standard library. It is more lightweight, faster, and simpler than </a:t>
            </a:r>
            <a:r>
              <a:rPr lang="en-GB" b="0" i="0" dirty="0" err="1">
                <a:solidFill>
                  <a:srgbClr val="292929"/>
                </a:solidFill>
                <a:effectLst/>
                <a:latin typeface="source-serif-pro"/>
              </a:rPr>
              <a:t>glibc</a:t>
            </a:r>
            <a:r>
              <a:rPr lang="en-GB" b="0" i="0" dirty="0">
                <a:solidFill>
                  <a:srgbClr val="292929"/>
                </a:solidFill>
                <a:effectLst/>
                <a:latin typeface="source-serif-pro"/>
              </a:rPr>
              <a:t> used by other Linux distros, such as Ubuntu. Both of these implementations are interchangeable for the most part, that's why in most cases, you can switch from, e.g., Ubuntu to Alpine and never notice any difference.</a:t>
            </a:r>
          </a:p>
          <a:p>
            <a:pPr algn="l"/>
            <a:endParaRPr lang="en-GB" b="0" i="0" dirty="0">
              <a:solidFill>
                <a:srgbClr val="292929"/>
              </a:solidFill>
              <a:effectLst/>
              <a:latin typeface="source-serif-pro"/>
            </a:endParaRPr>
          </a:p>
          <a:p>
            <a:pPr algn="l"/>
            <a:r>
              <a:rPr lang="en-GB" b="0" i="0" dirty="0">
                <a:solidFill>
                  <a:srgbClr val="292929"/>
                </a:solidFill>
                <a:effectLst/>
                <a:latin typeface="source-serif-pro"/>
              </a:rPr>
              <a:t>However, the little differences can cause all the grief. Some of it stems from how </a:t>
            </a:r>
            <a:r>
              <a:rPr lang="en-GB" b="0" i="0" dirty="0" err="1">
                <a:solidFill>
                  <a:srgbClr val="292929"/>
                </a:solidFill>
                <a:effectLst/>
                <a:latin typeface="source-serif-pro"/>
              </a:rPr>
              <a:t>musl</a:t>
            </a:r>
            <a:r>
              <a:rPr lang="en-GB" b="0" i="0" dirty="0">
                <a:solidFill>
                  <a:srgbClr val="292929"/>
                </a:solidFill>
                <a:effectLst/>
                <a:latin typeface="source-serif-pro"/>
              </a:rPr>
              <a:t> (and therefore also Alpine) handles DNS (it's always DNS), more specifically, </a:t>
            </a:r>
            <a:r>
              <a:rPr lang="en-GB" b="0" i="0" dirty="0" err="1">
                <a:solidFill>
                  <a:srgbClr val="292929"/>
                </a:solidFill>
                <a:effectLst/>
                <a:latin typeface="source-serif-pro"/>
              </a:rPr>
              <a:t>musl</a:t>
            </a:r>
            <a:r>
              <a:rPr lang="en-GB" b="0" i="0" dirty="0">
                <a:solidFill>
                  <a:srgbClr val="292929"/>
                </a:solidFill>
                <a:effectLst/>
                <a:latin typeface="source-serif-pro"/>
              </a:rPr>
              <a:t> (by design) doesn't support </a:t>
            </a:r>
            <a:r>
              <a:rPr lang="en-GB" b="0" i="0" u="sng" dirty="0">
                <a:solidFill>
                  <a:srgbClr val="292929"/>
                </a:solidFill>
                <a:effectLst/>
                <a:latin typeface="source-serif-pro"/>
                <a:hlinkClick r:id="rId3"/>
              </a:rPr>
              <a:t>DNS-over-TCP</a:t>
            </a:r>
            <a:r>
              <a:rPr lang="en-GB" b="0" i="0" dirty="0">
                <a:solidFill>
                  <a:srgbClr val="292929"/>
                </a:solidFill>
                <a:effectLst/>
                <a:latin typeface="source-serif-pro"/>
              </a:rPr>
              <a:t>. Usually, you would not notice this difference because most of the time, a single UDP packet (512 bytes) is enough to resolve hostnames... until it isn't enough, and your application (running on Kubernetes) that previously worked completely fine for months suddenly starts throwing "Unknown Host" exceptions for one particular (very critical) hostname. </a:t>
            </a:r>
          </a:p>
          <a:p>
            <a:pPr algn="l"/>
            <a:r>
              <a:rPr lang="en-GB" b="0" i="0" dirty="0">
                <a:solidFill>
                  <a:srgbClr val="292929"/>
                </a:solidFill>
                <a:effectLst/>
                <a:latin typeface="source-serif-pro"/>
              </a:rPr>
              <a:t>The worst part is that this can manifest randomly, anytime when some external network change causes the resolution of some particular domain to require more than the 512 bytes available in a single UDP packet.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24001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292929"/>
                </a:solidFill>
                <a:effectLst/>
                <a:latin typeface="source-serif-pro"/>
              </a:rPr>
              <a:t>To understand what makes Alpine a bad choice in some situations, we first need to talk about </a:t>
            </a:r>
            <a:r>
              <a:rPr lang="en-GB" b="0" i="0" dirty="0" err="1">
                <a:solidFill>
                  <a:srgbClr val="292929"/>
                </a:solidFill>
                <a:effectLst/>
                <a:latin typeface="source-serif-pro"/>
              </a:rPr>
              <a:t>musl</a:t>
            </a:r>
            <a:r>
              <a:rPr lang="en-GB" b="0" i="0" dirty="0">
                <a:solidFill>
                  <a:srgbClr val="292929"/>
                </a:solidFill>
                <a:effectLst/>
                <a:latin typeface="source-serif-pro"/>
              </a:rPr>
              <a:t>. </a:t>
            </a:r>
            <a:r>
              <a:rPr lang="en-GB" b="0" i="0" dirty="0" err="1">
                <a:solidFill>
                  <a:srgbClr val="292929"/>
                </a:solidFill>
                <a:effectLst/>
                <a:latin typeface="source-serif-pro"/>
              </a:rPr>
              <a:t>musl</a:t>
            </a:r>
            <a:r>
              <a:rPr lang="en-GB" b="0" i="0" dirty="0">
                <a:solidFill>
                  <a:srgbClr val="292929"/>
                </a:solidFill>
                <a:effectLst/>
                <a:latin typeface="source-serif-pro"/>
              </a:rPr>
              <a:t> is an implementation of C standard library. It is more lightweight, faster, and simpler than </a:t>
            </a:r>
            <a:r>
              <a:rPr lang="en-GB" b="0" i="0" dirty="0" err="1">
                <a:solidFill>
                  <a:srgbClr val="292929"/>
                </a:solidFill>
                <a:effectLst/>
                <a:latin typeface="source-serif-pro"/>
              </a:rPr>
              <a:t>glibc</a:t>
            </a:r>
            <a:r>
              <a:rPr lang="en-GB" b="0" i="0" dirty="0">
                <a:solidFill>
                  <a:srgbClr val="292929"/>
                </a:solidFill>
                <a:effectLst/>
                <a:latin typeface="source-serif-pro"/>
              </a:rPr>
              <a:t> used by other Linux distros, such as Ubuntu. Both of these implementations are interchangeable for the most part, that's why in most cases, you can switch from, e.g., Ubuntu to Alpine and never notice any difference.</a:t>
            </a:r>
          </a:p>
          <a:p>
            <a:pPr algn="l"/>
            <a:endParaRPr lang="en-GB" b="0" i="0" dirty="0">
              <a:solidFill>
                <a:srgbClr val="292929"/>
              </a:solidFill>
              <a:effectLst/>
              <a:latin typeface="source-serif-pro"/>
            </a:endParaRPr>
          </a:p>
          <a:p>
            <a:pPr algn="l"/>
            <a:r>
              <a:rPr lang="en-GB" b="0" i="0" dirty="0">
                <a:solidFill>
                  <a:srgbClr val="292929"/>
                </a:solidFill>
                <a:effectLst/>
                <a:latin typeface="source-serif-pro"/>
              </a:rPr>
              <a:t>However, the little differences can cause all the grief. Some of it stems from how </a:t>
            </a:r>
            <a:r>
              <a:rPr lang="en-GB" b="0" i="0" dirty="0" err="1">
                <a:solidFill>
                  <a:srgbClr val="292929"/>
                </a:solidFill>
                <a:effectLst/>
                <a:latin typeface="source-serif-pro"/>
              </a:rPr>
              <a:t>musl</a:t>
            </a:r>
            <a:r>
              <a:rPr lang="en-GB" b="0" i="0" dirty="0">
                <a:solidFill>
                  <a:srgbClr val="292929"/>
                </a:solidFill>
                <a:effectLst/>
                <a:latin typeface="source-serif-pro"/>
              </a:rPr>
              <a:t> (and therefore also Alpine) handles DNS (it's always DNS), more specifically, </a:t>
            </a:r>
            <a:r>
              <a:rPr lang="en-GB" b="0" i="0" dirty="0" err="1">
                <a:solidFill>
                  <a:srgbClr val="292929"/>
                </a:solidFill>
                <a:effectLst/>
                <a:latin typeface="source-serif-pro"/>
              </a:rPr>
              <a:t>musl</a:t>
            </a:r>
            <a:r>
              <a:rPr lang="en-GB" b="0" i="0" dirty="0">
                <a:solidFill>
                  <a:srgbClr val="292929"/>
                </a:solidFill>
                <a:effectLst/>
                <a:latin typeface="source-serif-pro"/>
              </a:rPr>
              <a:t> (by design) doesn't support </a:t>
            </a:r>
            <a:r>
              <a:rPr lang="en-GB" b="0" i="0" u="sng" dirty="0">
                <a:solidFill>
                  <a:srgbClr val="292929"/>
                </a:solidFill>
                <a:effectLst/>
                <a:latin typeface="source-serif-pro"/>
                <a:hlinkClick r:id="rId3"/>
              </a:rPr>
              <a:t>DNS-over-TCP</a:t>
            </a:r>
            <a:r>
              <a:rPr lang="en-GB" b="0" i="0" dirty="0">
                <a:solidFill>
                  <a:srgbClr val="292929"/>
                </a:solidFill>
                <a:effectLst/>
                <a:latin typeface="source-serif-pro"/>
              </a:rPr>
              <a:t>. Usually, you would not notice this difference because most of the time, a single UDP packet (512 bytes) is enough to resolve hostnames... until it isn't enough, and your application (running on Kubernetes) that previously worked completely fine for months suddenly starts throwing "Unknown Host" exceptions for one particular (very critical) hostname. </a:t>
            </a:r>
          </a:p>
          <a:p>
            <a:pPr algn="l"/>
            <a:r>
              <a:rPr lang="en-GB" b="0" i="0" dirty="0">
                <a:solidFill>
                  <a:srgbClr val="292929"/>
                </a:solidFill>
                <a:effectLst/>
                <a:latin typeface="source-serif-pro"/>
              </a:rPr>
              <a:t>The worst part is that this can manifest randomly, anytime when some external network change causes the resolution of some particular domain to require more than the 512 bytes available in a single UDP packet.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962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40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292929"/>
                </a:solidFill>
                <a:effectLst/>
                <a:latin typeface="source-serif-pro"/>
              </a:rPr>
              <a:t>To understand what makes Alpine a bad choice in some situations, we first need to talk about </a:t>
            </a:r>
            <a:r>
              <a:rPr lang="en-GB" b="0" i="0" dirty="0" err="1">
                <a:solidFill>
                  <a:srgbClr val="292929"/>
                </a:solidFill>
                <a:effectLst/>
                <a:latin typeface="source-serif-pro"/>
              </a:rPr>
              <a:t>musl</a:t>
            </a:r>
            <a:r>
              <a:rPr lang="en-GB" b="0" i="0" dirty="0">
                <a:solidFill>
                  <a:srgbClr val="292929"/>
                </a:solidFill>
                <a:effectLst/>
                <a:latin typeface="source-serif-pro"/>
              </a:rPr>
              <a:t>. </a:t>
            </a:r>
            <a:r>
              <a:rPr lang="en-GB" b="0" i="0" dirty="0" err="1">
                <a:solidFill>
                  <a:srgbClr val="292929"/>
                </a:solidFill>
                <a:effectLst/>
                <a:latin typeface="source-serif-pro"/>
              </a:rPr>
              <a:t>musl</a:t>
            </a:r>
            <a:r>
              <a:rPr lang="en-GB" b="0" i="0" dirty="0">
                <a:solidFill>
                  <a:srgbClr val="292929"/>
                </a:solidFill>
                <a:effectLst/>
                <a:latin typeface="source-serif-pro"/>
              </a:rPr>
              <a:t> is an implementation of C standard library. It is more lightweight, faster, and simpler than </a:t>
            </a:r>
            <a:r>
              <a:rPr lang="en-GB" b="0" i="0" dirty="0" err="1">
                <a:solidFill>
                  <a:srgbClr val="292929"/>
                </a:solidFill>
                <a:effectLst/>
                <a:latin typeface="source-serif-pro"/>
              </a:rPr>
              <a:t>glibc</a:t>
            </a:r>
            <a:r>
              <a:rPr lang="en-GB" b="0" i="0" dirty="0">
                <a:solidFill>
                  <a:srgbClr val="292929"/>
                </a:solidFill>
                <a:effectLst/>
                <a:latin typeface="source-serif-pro"/>
              </a:rPr>
              <a:t> used by other Linux distros, such as Ubuntu. Both of these implementations are interchangeable for the most part, that's why in most cases, you can switch from, e.g., Ubuntu to Alpine and never notice any difference.</a:t>
            </a:r>
          </a:p>
          <a:p>
            <a:pPr algn="l"/>
            <a:endParaRPr lang="en-GB" b="0" i="0" dirty="0">
              <a:solidFill>
                <a:srgbClr val="292929"/>
              </a:solidFill>
              <a:effectLst/>
              <a:latin typeface="source-serif-pro"/>
            </a:endParaRPr>
          </a:p>
          <a:p>
            <a:pPr algn="l"/>
            <a:r>
              <a:rPr lang="en-GB" b="0" i="0" dirty="0">
                <a:solidFill>
                  <a:srgbClr val="292929"/>
                </a:solidFill>
                <a:effectLst/>
                <a:latin typeface="source-serif-pro"/>
              </a:rPr>
              <a:t>However, the little differences can cause all the grief. Some of it stems from how </a:t>
            </a:r>
            <a:r>
              <a:rPr lang="en-GB" b="0" i="0" dirty="0" err="1">
                <a:solidFill>
                  <a:srgbClr val="292929"/>
                </a:solidFill>
                <a:effectLst/>
                <a:latin typeface="source-serif-pro"/>
              </a:rPr>
              <a:t>musl</a:t>
            </a:r>
            <a:r>
              <a:rPr lang="en-GB" b="0" i="0" dirty="0">
                <a:solidFill>
                  <a:srgbClr val="292929"/>
                </a:solidFill>
                <a:effectLst/>
                <a:latin typeface="source-serif-pro"/>
              </a:rPr>
              <a:t> (and therefore also Alpine) handles DNS (it's always DNS), more specifically, </a:t>
            </a:r>
            <a:r>
              <a:rPr lang="en-GB" b="0" i="0" dirty="0" err="1">
                <a:solidFill>
                  <a:srgbClr val="292929"/>
                </a:solidFill>
                <a:effectLst/>
                <a:latin typeface="source-serif-pro"/>
              </a:rPr>
              <a:t>musl</a:t>
            </a:r>
            <a:r>
              <a:rPr lang="en-GB" b="0" i="0" dirty="0">
                <a:solidFill>
                  <a:srgbClr val="292929"/>
                </a:solidFill>
                <a:effectLst/>
                <a:latin typeface="source-serif-pro"/>
              </a:rPr>
              <a:t> (by design) doesn't support </a:t>
            </a:r>
            <a:r>
              <a:rPr lang="en-GB" b="0" i="0" u="sng" dirty="0">
                <a:solidFill>
                  <a:srgbClr val="292929"/>
                </a:solidFill>
                <a:effectLst/>
                <a:latin typeface="source-serif-pro"/>
                <a:hlinkClick r:id="rId3"/>
              </a:rPr>
              <a:t>DNS-over-TCP</a:t>
            </a:r>
            <a:r>
              <a:rPr lang="en-GB" b="0" i="0" dirty="0">
                <a:solidFill>
                  <a:srgbClr val="292929"/>
                </a:solidFill>
                <a:effectLst/>
                <a:latin typeface="source-serif-pro"/>
              </a:rPr>
              <a:t>. Usually, you would not notice this difference because most of the time, a single UDP packet (512 bytes) is enough to resolve hostnames... until it isn't enough, and your application (running on Kubernetes) that previously worked completely fine for months suddenly starts throwing "Unknown Host" exceptions for one particular (very critical) hostname. </a:t>
            </a:r>
          </a:p>
          <a:p>
            <a:pPr algn="l"/>
            <a:r>
              <a:rPr lang="en-GB" b="0" i="0" dirty="0">
                <a:solidFill>
                  <a:srgbClr val="292929"/>
                </a:solidFill>
                <a:effectLst/>
                <a:latin typeface="source-serif-pro"/>
              </a:rPr>
              <a:t>The worst part is that this can manifest randomly, anytime when some external network change causes the resolution of some particular domain to require more than the 512 bytes available in a single UDP packet.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92571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292929"/>
                </a:solidFill>
                <a:effectLst/>
                <a:latin typeface="source-serif-pro"/>
              </a:rPr>
              <a:t>To understand what makes Alpine a bad choice in some situations, we first need to talk about </a:t>
            </a:r>
            <a:r>
              <a:rPr lang="en-GB" b="0" i="0" dirty="0" err="1">
                <a:solidFill>
                  <a:srgbClr val="292929"/>
                </a:solidFill>
                <a:effectLst/>
                <a:latin typeface="source-serif-pro"/>
              </a:rPr>
              <a:t>musl</a:t>
            </a:r>
            <a:r>
              <a:rPr lang="en-GB" b="0" i="0" dirty="0">
                <a:solidFill>
                  <a:srgbClr val="292929"/>
                </a:solidFill>
                <a:effectLst/>
                <a:latin typeface="source-serif-pro"/>
              </a:rPr>
              <a:t>. </a:t>
            </a:r>
            <a:r>
              <a:rPr lang="en-GB" b="0" i="0" dirty="0" err="1">
                <a:solidFill>
                  <a:srgbClr val="292929"/>
                </a:solidFill>
                <a:effectLst/>
                <a:latin typeface="source-serif-pro"/>
              </a:rPr>
              <a:t>musl</a:t>
            </a:r>
            <a:r>
              <a:rPr lang="en-GB" b="0" i="0" dirty="0">
                <a:solidFill>
                  <a:srgbClr val="292929"/>
                </a:solidFill>
                <a:effectLst/>
                <a:latin typeface="source-serif-pro"/>
              </a:rPr>
              <a:t> is an implementation of C standard library. It is more lightweight, faster, and simpler than </a:t>
            </a:r>
            <a:r>
              <a:rPr lang="en-GB" b="0" i="0" dirty="0" err="1">
                <a:solidFill>
                  <a:srgbClr val="292929"/>
                </a:solidFill>
                <a:effectLst/>
                <a:latin typeface="source-serif-pro"/>
              </a:rPr>
              <a:t>glibc</a:t>
            </a:r>
            <a:r>
              <a:rPr lang="en-GB" b="0" i="0" dirty="0">
                <a:solidFill>
                  <a:srgbClr val="292929"/>
                </a:solidFill>
                <a:effectLst/>
                <a:latin typeface="source-serif-pro"/>
              </a:rPr>
              <a:t> used by other Linux distros, such as Ubuntu. Both of these implementations are interchangeable for the most part, that's why in most cases, you can switch from, e.g., Ubuntu to Alpine and never notice any difference.</a:t>
            </a:r>
          </a:p>
          <a:p>
            <a:pPr algn="l"/>
            <a:endParaRPr lang="en-GB" b="0" i="0" dirty="0">
              <a:solidFill>
                <a:srgbClr val="292929"/>
              </a:solidFill>
              <a:effectLst/>
              <a:latin typeface="source-serif-pro"/>
            </a:endParaRPr>
          </a:p>
          <a:p>
            <a:pPr algn="l"/>
            <a:r>
              <a:rPr lang="en-GB" b="0" i="0" dirty="0">
                <a:solidFill>
                  <a:srgbClr val="292929"/>
                </a:solidFill>
                <a:effectLst/>
                <a:latin typeface="source-serif-pro"/>
              </a:rPr>
              <a:t>However, the little differences can cause all the grief. Some of it stems from how </a:t>
            </a:r>
            <a:r>
              <a:rPr lang="en-GB" b="0" i="0" dirty="0" err="1">
                <a:solidFill>
                  <a:srgbClr val="292929"/>
                </a:solidFill>
                <a:effectLst/>
                <a:latin typeface="source-serif-pro"/>
              </a:rPr>
              <a:t>musl</a:t>
            </a:r>
            <a:r>
              <a:rPr lang="en-GB" b="0" i="0" dirty="0">
                <a:solidFill>
                  <a:srgbClr val="292929"/>
                </a:solidFill>
                <a:effectLst/>
                <a:latin typeface="source-serif-pro"/>
              </a:rPr>
              <a:t> (and therefore also Alpine) handles DNS (it's always DNS), more specifically, </a:t>
            </a:r>
            <a:r>
              <a:rPr lang="en-GB" b="0" i="0" dirty="0" err="1">
                <a:solidFill>
                  <a:srgbClr val="292929"/>
                </a:solidFill>
                <a:effectLst/>
                <a:latin typeface="source-serif-pro"/>
              </a:rPr>
              <a:t>musl</a:t>
            </a:r>
            <a:r>
              <a:rPr lang="en-GB" b="0" i="0" dirty="0">
                <a:solidFill>
                  <a:srgbClr val="292929"/>
                </a:solidFill>
                <a:effectLst/>
                <a:latin typeface="source-serif-pro"/>
              </a:rPr>
              <a:t> (by design) doesn't support </a:t>
            </a:r>
            <a:r>
              <a:rPr lang="en-GB" b="0" i="0" u="sng" dirty="0">
                <a:solidFill>
                  <a:srgbClr val="292929"/>
                </a:solidFill>
                <a:effectLst/>
                <a:latin typeface="source-serif-pro"/>
                <a:hlinkClick r:id="rId3"/>
              </a:rPr>
              <a:t>DNS-over-TCP</a:t>
            </a:r>
            <a:r>
              <a:rPr lang="en-GB" b="0" i="0" dirty="0">
                <a:solidFill>
                  <a:srgbClr val="292929"/>
                </a:solidFill>
                <a:effectLst/>
                <a:latin typeface="source-serif-pro"/>
              </a:rPr>
              <a:t>. Usually, you would not notice this difference because most of the time, a single UDP packet (512 bytes) is enough to resolve hostnames... until it isn't enough, and your application (running on Kubernetes) that previously worked completely fine for months suddenly starts throwing "Unknown Host" exceptions for one particular (very critical) hostname. </a:t>
            </a:r>
          </a:p>
          <a:p>
            <a:pPr algn="l"/>
            <a:r>
              <a:rPr lang="en-GB" b="0" i="0" dirty="0">
                <a:solidFill>
                  <a:srgbClr val="292929"/>
                </a:solidFill>
                <a:effectLst/>
                <a:latin typeface="source-serif-pro"/>
              </a:rPr>
              <a:t>The worst part is that this can manifest randomly, anytime when some external network change causes the resolution of some particular domain to require more than the 512 bytes available in a single UDP packet.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14969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292929"/>
                </a:solidFill>
                <a:effectLst/>
                <a:latin typeface="source-serif-pro"/>
              </a:rPr>
              <a:t>To understand what makes Alpine a bad choice in some situations, we first need to talk about </a:t>
            </a:r>
            <a:r>
              <a:rPr lang="en-GB" b="0" i="0" dirty="0" err="1">
                <a:solidFill>
                  <a:srgbClr val="292929"/>
                </a:solidFill>
                <a:effectLst/>
                <a:latin typeface="source-serif-pro"/>
              </a:rPr>
              <a:t>musl</a:t>
            </a:r>
            <a:r>
              <a:rPr lang="en-GB" b="0" i="0" dirty="0">
                <a:solidFill>
                  <a:srgbClr val="292929"/>
                </a:solidFill>
                <a:effectLst/>
                <a:latin typeface="source-serif-pro"/>
              </a:rPr>
              <a:t>. </a:t>
            </a:r>
            <a:r>
              <a:rPr lang="en-GB" b="0" i="0" dirty="0" err="1">
                <a:solidFill>
                  <a:srgbClr val="292929"/>
                </a:solidFill>
                <a:effectLst/>
                <a:latin typeface="source-serif-pro"/>
              </a:rPr>
              <a:t>musl</a:t>
            </a:r>
            <a:r>
              <a:rPr lang="en-GB" b="0" i="0" dirty="0">
                <a:solidFill>
                  <a:srgbClr val="292929"/>
                </a:solidFill>
                <a:effectLst/>
                <a:latin typeface="source-serif-pro"/>
              </a:rPr>
              <a:t> is an implementation of C standard library. It is more lightweight, faster, and simpler than </a:t>
            </a:r>
            <a:r>
              <a:rPr lang="en-GB" b="0" i="0" dirty="0" err="1">
                <a:solidFill>
                  <a:srgbClr val="292929"/>
                </a:solidFill>
                <a:effectLst/>
                <a:latin typeface="source-serif-pro"/>
              </a:rPr>
              <a:t>glibc</a:t>
            </a:r>
            <a:r>
              <a:rPr lang="en-GB" b="0" i="0" dirty="0">
                <a:solidFill>
                  <a:srgbClr val="292929"/>
                </a:solidFill>
                <a:effectLst/>
                <a:latin typeface="source-serif-pro"/>
              </a:rPr>
              <a:t> used by other Linux distros, such as Ubuntu. Both of these implementations are interchangeable for the most part, that's why in most cases, you can switch from, e.g., Ubuntu to Alpine and never notice any difference.</a:t>
            </a:r>
          </a:p>
          <a:p>
            <a:pPr algn="l"/>
            <a:endParaRPr lang="en-GB" b="0" i="0" dirty="0">
              <a:solidFill>
                <a:srgbClr val="292929"/>
              </a:solidFill>
              <a:effectLst/>
              <a:latin typeface="source-serif-pro"/>
            </a:endParaRPr>
          </a:p>
          <a:p>
            <a:pPr algn="l"/>
            <a:r>
              <a:rPr lang="en-GB" b="0" i="0" dirty="0">
                <a:solidFill>
                  <a:srgbClr val="292929"/>
                </a:solidFill>
                <a:effectLst/>
                <a:latin typeface="source-serif-pro"/>
              </a:rPr>
              <a:t>However, the little differences can cause all the grief. Some of it stems from how </a:t>
            </a:r>
            <a:r>
              <a:rPr lang="en-GB" b="0" i="0" dirty="0" err="1">
                <a:solidFill>
                  <a:srgbClr val="292929"/>
                </a:solidFill>
                <a:effectLst/>
                <a:latin typeface="source-serif-pro"/>
              </a:rPr>
              <a:t>musl</a:t>
            </a:r>
            <a:r>
              <a:rPr lang="en-GB" b="0" i="0" dirty="0">
                <a:solidFill>
                  <a:srgbClr val="292929"/>
                </a:solidFill>
                <a:effectLst/>
                <a:latin typeface="source-serif-pro"/>
              </a:rPr>
              <a:t> (and therefore also Alpine) handles DNS (it's always DNS), more specifically, </a:t>
            </a:r>
            <a:r>
              <a:rPr lang="en-GB" b="0" i="0" dirty="0" err="1">
                <a:solidFill>
                  <a:srgbClr val="292929"/>
                </a:solidFill>
                <a:effectLst/>
                <a:latin typeface="source-serif-pro"/>
              </a:rPr>
              <a:t>musl</a:t>
            </a:r>
            <a:r>
              <a:rPr lang="en-GB" b="0" i="0" dirty="0">
                <a:solidFill>
                  <a:srgbClr val="292929"/>
                </a:solidFill>
                <a:effectLst/>
                <a:latin typeface="source-serif-pro"/>
              </a:rPr>
              <a:t> (by design) doesn't support </a:t>
            </a:r>
            <a:r>
              <a:rPr lang="en-GB" b="0" i="0" u="sng" dirty="0">
                <a:solidFill>
                  <a:srgbClr val="292929"/>
                </a:solidFill>
                <a:effectLst/>
                <a:latin typeface="source-serif-pro"/>
                <a:hlinkClick r:id="rId3"/>
              </a:rPr>
              <a:t>DNS-over-TCP</a:t>
            </a:r>
            <a:r>
              <a:rPr lang="en-GB" b="0" i="0" dirty="0">
                <a:solidFill>
                  <a:srgbClr val="292929"/>
                </a:solidFill>
                <a:effectLst/>
                <a:latin typeface="source-serif-pro"/>
              </a:rPr>
              <a:t>. Usually, you would not notice this difference because most of the time, a single UDP packet (512 bytes) is enough to resolve hostnames... until it isn't enough, and your application (running on Kubernetes) that previously worked completely fine for months suddenly starts throwing "Unknown Host" exceptions for one particular (very critical) hostname. </a:t>
            </a:r>
          </a:p>
          <a:p>
            <a:pPr algn="l"/>
            <a:r>
              <a:rPr lang="en-GB" b="0" i="0" dirty="0">
                <a:solidFill>
                  <a:srgbClr val="292929"/>
                </a:solidFill>
                <a:effectLst/>
                <a:latin typeface="source-serif-pro"/>
              </a:rPr>
              <a:t>The worst part is that this can manifest randomly, anytime when some external network change causes the resolution of some particular domain to require more than the 512 bytes available in a single UDP packet.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9410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292929"/>
                </a:solidFill>
                <a:effectLst/>
                <a:latin typeface="source-serif-pro"/>
              </a:rPr>
              <a:t>To understand what makes Alpine a bad choice in some situations, we first need to talk about </a:t>
            </a:r>
            <a:r>
              <a:rPr lang="en-GB" b="0" i="0" dirty="0" err="1">
                <a:solidFill>
                  <a:srgbClr val="292929"/>
                </a:solidFill>
                <a:effectLst/>
                <a:latin typeface="source-serif-pro"/>
              </a:rPr>
              <a:t>musl</a:t>
            </a:r>
            <a:r>
              <a:rPr lang="en-GB" b="0" i="0" dirty="0">
                <a:solidFill>
                  <a:srgbClr val="292929"/>
                </a:solidFill>
                <a:effectLst/>
                <a:latin typeface="source-serif-pro"/>
              </a:rPr>
              <a:t>. </a:t>
            </a:r>
            <a:r>
              <a:rPr lang="en-GB" b="0" i="0" dirty="0" err="1">
                <a:solidFill>
                  <a:srgbClr val="292929"/>
                </a:solidFill>
                <a:effectLst/>
                <a:latin typeface="source-serif-pro"/>
              </a:rPr>
              <a:t>musl</a:t>
            </a:r>
            <a:r>
              <a:rPr lang="en-GB" b="0" i="0" dirty="0">
                <a:solidFill>
                  <a:srgbClr val="292929"/>
                </a:solidFill>
                <a:effectLst/>
                <a:latin typeface="source-serif-pro"/>
              </a:rPr>
              <a:t> is an implementation of C standard library. It is more lightweight, faster, and simpler than </a:t>
            </a:r>
            <a:r>
              <a:rPr lang="en-GB" b="0" i="0" dirty="0" err="1">
                <a:solidFill>
                  <a:srgbClr val="292929"/>
                </a:solidFill>
                <a:effectLst/>
                <a:latin typeface="source-serif-pro"/>
              </a:rPr>
              <a:t>glibc</a:t>
            </a:r>
            <a:r>
              <a:rPr lang="en-GB" b="0" i="0" dirty="0">
                <a:solidFill>
                  <a:srgbClr val="292929"/>
                </a:solidFill>
                <a:effectLst/>
                <a:latin typeface="source-serif-pro"/>
              </a:rPr>
              <a:t> used by other Linux distros, such as Ubuntu. Both of these implementations are interchangeable for the most part, that's why in most cases, you can switch from, e.g., Ubuntu to Alpine and never notice any difference.</a:t>
            </a:r>
          </a:p>
          <a:p>
            <a:pPr algn="l"/>
            <a:endParaRPr lang="en-GB" b="0" i="0" dirty="0">
              <a:solidFill>
                <a:srgbClr val="292929"/>
              </a:solidFill>
              <a:effectLst/>
              <a:latin typeface="source-serif-pro"/>
            </a:endParaRPr>
          </a:p>
          <a:p>
            <a:pPr algn="l"/>
            <a:r>
              <a:rPr lang="en-GB" b="0" i="0" dirty="0">
                <a:solidFill>
                  <a:srgbClr val="292929"/>
                </a:solidFill>
                <a:effectLst/>
                <a:latin typeface="source-serif-pro"/>
              </a:rPr>
              <a:t>However, the little differences can cause all the grief. Some of it stems from how </a:t>
            </a:r>
            <a:r>
              <a:rPr lang="en-GB" b="0" i="0" dirty="0" err="1">
                <a:solidFill>
                  <a:srgbClr val="292929"/>
                </a:solidFill>
                <a:effectLst/>
                <a:latin typeface="source-serif-pro"/>
              </a:rPr>
              <a:t>musl</a:t>
            </a:r>
            <a:r>
              <a:rPr lang="en-GB" b="0" i="0" dirty="0">
                <a:solidFill>
                  <a:srgbClr val="292929"/>
                </a:solidFill>
                <a:effectLst/>
                <a:latin typeface="source-serif-pro"/>
              </a:rPr>
              <a:t> (and therefore also Alpine) handles DNS (it's always DNS), more specifically, </a:t>
            </a:r>
            <a:r>
              <a:rPr lang="en-GB" b="0" i="0" dirty="0" err="1">
                <a:solidFill>
                  <a:srgbClr val="292929"/>
                </a:solidFill>
                <a:effectLst/>
                <a:latin typeface="source-serif-pro"/>
              </a:rPr>
              <a:t>musl</a:t>
            </a:r>
            <a:r>
              <a:rPr lang="en-GB" b="0" i="0" dirty="0">
                <a:solidFill>
                  <a:srgbClr val="292929"/>
                </a:solidFill>
                <a:effectLst/>
                <a:latin typeface="source-serif-pro"/>
              </a:rPr>
              <a:t> (by design) doesn't support </a:t>
            </a:r>
            <a:r>
              <a:rPr lang="en-GB" b="0" i="0" u="sng" dirty="0">
                <a:solidFill>
                  <a:srgbClr val="292929"/>
                </a:solidFill>
                <a:effectLst/>
                <a:latin typeface="source-serif-pro"/>
                <a:hlinkClick r:id="rId3"/>
              </a:rPr>
              <a:t>DNS-over-TCP</a:t>
            </a:r>
            <a:r>
              <a:rPr lang="en-GB" b="0" i="0" dirty="0">
                <a:solidFill>
                  <a:srgbClr val="292929"/>
                </a:solidFill>
                <a:effectLst/>
                <a:latin typeface="source-serif-pro"/>
              </a:rPr>
              <a:t>. Usually, you would not notice this difference because most of the time, a single UDP packet (512 bytes) is enough to resolve hostnames... until it isn't enough, and your application (running on Kubernetes) that previously worked completely fine for months suddenly starts throwing "Unknown Host" exceptions for one particular (very critical) hostname. </a:t>
            </a:r>
          </a:p>
          <a:p>
            <a:pPr algn="l"/>
            <a:r>
              <a:rPr lang="en-GB" b="0" i="0" dirty="0">
                <a:solidFill>
                  <a:srgbClr val="292929"/>
                </a:solidFill>
                <a:effectLst/>
                <a:latin typeface="source-serif-pro"/>
              </a:rPr>
              <a:t>The worst part is that this can manifest randomly, anytime when some external network change causes the resolution of some particular domain to require more than the 512 bytes available in a single UDP packet.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8575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1145c3d1394_0_18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1145c3d1394_0_18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0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202122"/>
                </a:solidFill>
                <a:effectLst/>
                <a:latin typeface="Arial" panose="020B0604020202020204" pitchFamily="34" charset="0"/>
              </a:rPr>
              <a:t>The </a:t>
            </a:r>
            <a:r>
              <a:rPr lang="en-GB" b="1" i="0" dirty="0">
                <a:solidFill>
                  <a:srgbClr val="202122"/>
                </a:solidFill>
                <a:effectLst/>
                <a:latin typeface="Arial" panose="020B0604020202020204" pitchFamily="34" charset="0"/>
              </a:rPr>
              <a:t>Open Container Initiative</a:t>
            </a:r>
            <a:r>
              <a:rPr lang="en-GB" b="0" i="0" dirty="0">
                <a:solidFill>
                  <a:srgbClr val="202122"/>
                </a:solidFill>
                <a:effectLst/>
                <a:latin typeface="Arial" panose="020B0604020202020204" pitchFamily="34" charset="0"/>
              </a:rPr>
              <a:t> (</a:t>
            </a:r>
            <a:r>
              <a:rPr lang="en-GB" b="1" i="0" dirty="0">
                <a:solidFill>
                  <a:srgbClr val="202122"/>
                </a:solidFill>
                <a:effectLst/>
                <a:latin typeface="Arial" panose="020B0604020202020204" pitchFamily="34" charset="0"/>
              </a:rPr>
              <a:t>OCI</a:t>
            </a:r>
            <a:r>
              <a:rPr lang="en-GB" b="0" i="0" dirty="0">
                <a:solidFill>
                  <a:srgbClr val="202122"/>
                </a:solidFill>
                <a:effectLst/>
                <a:latin typeface="Arial" panose="020B0604020202020204" pitchFamily="34" charset="0"/>
              </a:rPr>
              <a:t>) is a </a:t>
            </a:r>
            <a:r>
              <a:rPr lang="en-GB" b="0" i="0" u="none" strike="noStrike" dirty="0">
                <a:solidFill>
                  <a:srgbClr val="3366CC"/>
                </a:solidFill>
                <a:effectLst/>
                <a:latin typeface="Arial" panose="020B0604020202020204" pitchFamily="34" charset="0"/>
                <a:hlinkClick r:id="rId3" tooltip="Linux Foundation"/>
              </a:rPr>
              <a:t>Linux Foundation</a:t>
            </a:r>
            <a:r>
              <a:rPr lang="en-GB" b="0" i="0" dirty="0">
                <a:solidFill>
                  <a:srgbClr val="202122"/>
                </a:solidFill>
                <a:effectLst/>
                <a:latin typeface="Arial" panose="020B0604020202020204" pitchFamily="34" charset="0"/>
              </a:rPr>
              <a:t> project, started in June 2015 by </a:t>
            </a:r>
            <a:r>
              <a:rPr lang="en-GB" b="0" i="0" u="none" strike="noStrike" dirty="0">
                <a:solidFill>
                  <a:srgbClr val="3366CC"/>
                </a:solidFill>
                <a:effectLst/>
                <a:latin typeface="Arial" panose="020B0604020202020204" pitchFamily="34" charset="0"/>
                <a:hlinkClick r:id="rId4" tooltip="Docker, Inc."/>
              </a:rPr>
              <a:t>Docker</a:t>
            </a:r>
            <a:r>
              <a:rPr lang="en-GB" b="0" i="0" dirty="0">
                <a:solidFill>
                  <a:srgbClr val="202122"/>
                </a:solidFill>
                <a:effectLst/>
                <a:latin typeface="Arial" panose="020B0604020202020204" pitchFamily="34" charset="0"/>
              </a:rPr>
              <a:t>, to design </a:t>
            </a:r>
            <a:r>
              <a:rPr lang="en-GB" b="0" i="0" u="none" strike="noStrike" dirty="0">
                <a:solidFill>
                  <a:srgbClr val="3366CC"/>
                </a:solidFill>
                <a:effectLst/>
                <a:latin typeface="Arial" panose="020B0604020202020204" pitchFamily="34" charset="0"/>
                <a:hlinkClick r:id="rId5" tooltip="Open standards"/>
              </a:rPr>
              <a:t>open standards</a:t>
            </a:r>
            <a:r>
              <a:rPr lang="en-GB" b="0" i="0" dirty="0">
                <a:solidFill>
                  <a:srgbClr val="202122"/>
                </a:solidFill>
                <a:effectLst/>
                <a:latin typeface="Arial" panose="020B0604020202020204" pitchFamily="34" charset="0"/>
              </a:rPr>
              <a:t> for </a:t>
            </a:r>
            <a:r>
              <a:rPr lang="en-GB" b="0" i="0" u="none" strike="noStrike" dirty="0">
                <a:solidFill>
                  <a:srgbClr val="3366CC"/>
                </a:solidFill>
                <a:effectLst/>
                <a:latin typeface="Arial" panose="020B0604020202020204" pitchFamily="34" charset="0"/>
                <a:hlinkClick r:id="rId6" tooltip="Operating-system-level virtualization"/>
              </a:rPr>
              <a:t>operating-system-level virtualization</a:t>
            </a:r>
            <a:r>
              <a:rPr lang="en-GB" b="0" i="0" dirty="0">
                <a:solidFill>
                  <a:srgbClr val="202122"/>
                </a:solidFill>
                <a:effectLst/>
                <a:latin typeface="Arial" panose="020B0604020202020204" pitchFamily="34" charset="0"/>
              </a:rPr>
              <a:t> (software containers), most importantly </a:t>
            </a:r>
            <a:r>
              <a:rPr lang="en-GB" b="0" i="0" u="none" strike="noStrike" dirty="0">
                <a:solidFill>
                  <a:srgbClr val="3366CC"/>
                </a:solidFill>
                <a:effectLst/>
                <a:latin typeface="Arial" panose="020B0604020202020204" pitchFamily="34" charset="0"/>
                <a:hlinkClick r:id="rId7" tooltip="Linux containers"/>
              </a:rPr>
              <a:t>Linux containers</a:t>
            </a:r>
            <a:r>
              <a:rPr lang="en-GB" b="0" i="0" dirty="0">
                <a:solidFill>
                  <a:srgbClr val="202122"/>
                </a:solidFill>
                <a:effectLst/>
                <a:latin typeface="Arial" panose="020B0604020202020204" pitchFamily="34" charset="0"/>
              </a:rPr>
              <a:t>.</a:t>
            </a:r>
          </a:p>
          <a:p>
            <a:pPr marL="0" lvl="0" indent="0" algn="l" rtl="0">
              <a:spcBef>
                <a:spcPts val="0"/>
              </a:spcBef>
              <a:spcAft>
                <a:spcPts val="0"/>
              </a:spcAft>
              <a:buNone/>
            </a:pPr>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There are currently two specifications in development and in use: </a:t>
            </a:r>
            <a:r>
              <a:rPr lang="en-GB" b="0" i="1" dirty="0">
                <a:solidFill>
                  <a:srgbClr val="202122"/>
                </a:solidFill>
                <a:effectLst/>
                <a:latin typeface="Arial" panose="020B0604020202020204" pitchFamily="34" charset="0"/>
              </a:rPr>
              <a:t>Runtime Specification</a:t>
            </a:r>
            <a:r>
              <a:rPr lang="en-GB" b="0" i="0" dirty="0">
                <a:solidFill>
                  <a:srgbClr val="202122"/>
                </a:solidFill>
                <a:effectLst/>
                <a:latin typeface="Arial" panose="020B0604020202020204" pitchFamily="34" charset="0"/>
              </a:rPr>
              <a:t> (runtime-spec) and the </a:t>
            </a:r>
            <a:r>
              <a:rPr lang="en-GB" b="0" i="1" dirty="0">
                <a:solidFill>
                  <a:srgbClr val="202122"/>
                </a:solidFill>
                <a:effectLst/>
                <a:latin typeface="Arial" panose="020B0604020202020204" pitchFamily="34" charset="0"/>
              </a:rPr>
              <a:t>Image Specification</a:t>
            </a:r>
            <a:r>
              <a:rPr lang="en-GB" b="0" i="0" dirty="0">
                <a:solidFill>
                  <a:srgbClr val="202122"/>
                </a:solidFill>
                <a:effectLst/>
                <a:latin typeface="Arial" panose="020B0604020202020204" pitchFamily="34" charset="0"/>
              </a:rPr>
              <a:t> (image-spec).</a:t>
            </a:r>
          </a:p>
          <a:p>
            <a:pPr algn="l"/>
            <a:r>
              <a:rPr lang="en-GB" b="0" i="0" dirty="0">
                <a:solidFill>
                  <a:srgbClr val="202122"/>
                </a:solidFill>
                <a:effectLst/>
                <a:latin typeface="Arial" panose="020B0604020202020204" pitchFamily="34" charset="0"/>
              </a:rPr>
              <a:t>OCI develops </a:t>
            </a:r>
            <a:r>
              <a:rPr lang="en-GB" b="1" i="0" dirty="0" err="1">
                <a:solidFill>
                  <a:srgbClr val="202122"/>
                </a:solidFill>
                <a:effectLst/>
                <a:latin typeface="Arial" panose="020B0604020202020204" pitchFamily="34" charset="0"/>
              </a:rPr>
              <a:t>runc</a:t>
            </a:r>
            <a:r>
              <a:rPr lang="en-GB" b="0" i="0" dirty="0">
                <a:solidFill>
                  <a:srgbClr val="202122"/>
                </a:solidFill>
                <a:effectLst/>
                <a:latin typeface="Arial" panose="020B0604020202020204" pitchFamily="34" charset="0"/>
              </a:rPr>
              <a:t>, a container runtime that implements their specification and serves as a basis for other higher-level tools. </a:t>
            </a:r>
            <a:r>
              <a:rPr lang="en-GB" b="0" i="0" dirty="0" err="1">
                <a:solidFill>
                  <a:srgbClr val="202122"/>
                </a:solidFill>
                <a:effectLst/>
                <a:latin typeface="Arial" panose="020B0604020202020204" pitchFamily="34" charset="0"/>
              </a:rPr>
              <a:t>runc</a:t>
            </a:r>
            <a:r>
              <a:rPr lang="en-GB" b="0" i="0" dirty="0">
                <a:solidFill>
                  <a:srgbClr val="202122"/>
                </a:solidFill>
                <a:effectLst/>
                <a:latin typeface="Arial" panose="020B0604020202020204" pitchFamily="34" charset="0"/>
              </a:rPr>
              <a:t> was first released in July 2015 as version 0.0.1.</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145c3d1394_0_17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145c3d1394_0_17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088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145c3d1394_0_18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145c3d139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31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111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50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7475" y="1560200"/>
            <a:ext cx="6154500" cy="16614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4600">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7475" y="3842000"/>
            <a:ext cx="40506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4"/>
        <p:cNvGrpSpPr/>
        <p:nvPr/>
      </p:nvGrpSpPr>
      <p:grpSpPr>
        <a:xfrm>
          <a:off x="0" y="0"/>
          <a:ext cx="0" cy="0"/>
          <a:chOff x="0" y="0"/>
          <a:chExt cx="0" cy="0"/>
        </a:xfrm>
      </p:grpSpPr>
      <p:sp>
        <p:nvSpPr>
          <p:cNvPr id="75" name="Google Shape;75;p15"/>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subTitle" idx="1"/>
          </p:nvPr>
        </p:nvSpPr>
        <p:spPr>
          <a:xfrm>
            <a:off x="1378309" y="2868155"/>
            <a:ext cx="2554200" cy="93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5"/>
          <p:cNvSpPr txBox="1">
            <a:spLocks noGrp="1"/>
          </p:cNvSpPr>
          <p:nvPr>
            <p:ph type="title"/>
          </p:nvPr>
        </p:nvSpPr>
        <p:spPr>
          <a:xfrm>
            <a:off x="1378309" y="1877534"/>
            <a:ext cx="2454000" cy="93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lt1"/>
        </a:solidFill>
        <a:effectLst/>
      </p:bgPr>
    </p:bg>
    <p:spTree>
      <p:nvGrpSpPr>
        <p:cNvPr id="1" name="Shape 78"/>
        <p:cNvGrpSpPr/>
        <p:nvPr/>
      </p:nvGrpSpPr>
      <p:grpSpPr>
        <a:xfrm>
          <a:off x="0" y="0"/>
          <a:ext cx="0" cy="0"/>
          <a:chOff x="0" y="0"/>
          <a:chExt cx="0" cy="0"/>
        </a:xfrm>
      </p:grpSpPr>
      <p:sp>
        <p:nvSpPr>
          <p:cNvPr id="79" name="Google Shape;79;p16"/>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a:spLocks noGrp="1"/>
          </p:cNvSpPr>
          <p:nvPr>
            <p:ph type="subTitle" idx="1"/>
          </p:nvPr>
        </p:nvSpPr>
        <p:spPr>
          <a:xfrm>
            <a:off x="1184800" y="3458946"/>
            <a:ext cx="2872200" cy="86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6"/>
          <p:cNvSpPr txBox="1">
            <a:spLocks noGrp="1"/>
          </p:cNvSpPr>
          <p:nvPr>
            <p:ph type="title"/>
          </p:nvPr>
        </p:nvSpPr>
        <p:spPr>
          <a:xfrm>
            <a:off x="1184800" y="1308880"/>
            <a:ext cx="2872200" cy="210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60"/>
        <p:cNvGrpSpPr/>
        <p:nvPr/>
      </p:nvGrpSpPr>
      <p:grpSpPr>
        <a:xfrm>
          <a:off x="0" y="0"/>
          <a:ext cx="0" cy="0"/>
          <a:chOff x="0" y="0"/>
          <a:chExt cx="0" cy="0"/>
        </a:xfrm>
      </p:grpSpPr>
      <p:sp>
        <p:nvSpPr>
          <p:cNvPr id="161" name="Google Shape;161;p27"/>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27"/>
          <p:cNvGrpSpPr/>
          <p:nvPr/>
        </p:nvGrpSpPr>
        <p:grpSpPr>
          <a:xfrm>
            <a:off x="954100" y="1333588"/>
            <a:ext cx="2132100" cy="2632038"/>
            <a:chOff x="954100" y="1333588"/>
            <a:chExt cx="2132100" cy="2632038"/>
          </a:xfrm>
        </p:grpSpPr>
        <p:grpSp>
          <p:nvGrpSpPr>
            <p:cNvPr id="163" name="Google Shape;163;p27"/>
            <p:cNvGrpSpPr/>
            <p:nvPr/>
          </p:nvGrpSpPr>
          <p:grpSpPr>
            <a:xfrm rot="10800000">
              <a:off x="1189525" y="1333588"/>
              <a:ext cx="1661250" cy="981825"/>
              <a:chOff x="6347125" y="2265138"/>
              <a:chExt cx="1661250" cy="981825"/>
            </a:xfrm>
          </p:grpSpPr>
          <p:sp>
            <p:nvSpPr>
              <p:cNvPr id="164" name="Google Shape;164;p27"/>
              <p:cNvSpPr/>
              <p:nvPr/>
            </p:nvSpPr>
            <p:spPr>
              <a:xfrm>
                <a:off x="6347125" y="2265138"/>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6347125" y="314016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7901575" y="2488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7"/>
            <p:cNvSpPr/>
            <p:nvPr/>
          </p:nvSpPr>
          <p:spPr>
            <a:xfrm>
              <a:off x="954100" y="2931525"/>
              <a:ext cx="2132100" cy="1034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27"/>
          <p:cNvGrpSpPr/>
          <p:nvPr/>
        </p:nvGrpSpPr>
        <p:grpSpPr>
          <a:xfrm>
            <a:off x="6971521" y="588735"/>
            <a:ext cx="1459067" cy="282697"/>
            <a:chOff x="238125" y="1085200"/>
            <a:chExt cx="1936900" cy="686325"/>
          </a:xfrm>
        </p:grpSpPr>
        <p:sp>
          <p:nvSpPr>
            <p:cNvPr id="169" name="Google Shape;169;p2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91"/>
        <p:cNvGrpSpPr/>
        <p:nvPr/>
      </p:nvGrpSpPr>
      <p:grpSpPr>
        <a:xfrm>
          <a:off x="0" y="0"/>
          <a:ext cx="0" cy="0"/>
          <a:chOff x="0" y="0"/>
          <a:chExt cx="0" cy="0"/>
        </a:xfrm>
      </p:grpSpPr>
      <p:sp>
        <p:nvSpPr>
          <p:cNvPr id="192" name="Google Shape;192;p28"/>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28"/>
          <p:cNvGrpSpPr/>
          <p:nvPr/>
        </p:nvGrpSpPr>
        <p:grpSpPr>
          <a:xfrm>
            <a:off x="6266563" y="1097825"/>
            <a:ext cx="1793100" cy="2941238"/>
            <a:chOff x="6266563" y="1317613"/>
            <a:chExt cx="1793100" cy="2941238"/>
          </a:xfrm>
        </p:grpSpPr>
        <p:grpSp>
          <p:nvGrpSpPr>
            <p:cNvPr id="194" name="Google Shape;194;p28"/>
            <p:cNvGrpSpPr/>
            <p:nvPr/>
          </p:nvGrpSpPr>
          <p:grpSpPr>
            <a:xfrm rot="10800000">
              <a:off x="6595000" y="1317613"/>
              <a:ext cx="1037650" cy="912525"/>
              <a:chOff x="6751375" y="2547638"/>
              <a:chExt cx="1037650" cy="912525"/>
            </a:xfrm>
          </p:grpSpPr>
          <p:sp>
            <p:nvSpPr>
              <p:cNvPr id="195" name="Google Shape;195;p28"/>
              <p:cNvSpPr/>
              <p:nvPr/>
            </p:nvSpPr>
            <p:spPr>
              <a:xfrm>
                <a:off x="7015250" y="2547638"/>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6751375" y="335336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7682225" y="27020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28"/>
            <p:cNvSpPr/>
            <p:nvPr/>
          </p:nvSpPr>
          <p:spPr>
            <a:xfrm>
              <a:off x="6266563" y="2510450"/>
              <a:ext cx="1793100" cy="1748400"/>
            </a:xfrm>
            <a:prstGeom prst="heptagon">
              <a:avLst>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8"/>
          <p:cNvGrpSpPr/>
          <p:nvPr/>
        </p:nvGrpSpPr>
        <p:grpSpPr>
          <a:xfrm>
            <a:off x="900596" y="588735"/>
            <a:ext cx="1459067" cy="282697"/>
            <a:chOff x="238125" y="1085200"/>
            <a:chExt cx="1936900" cy="686325"/>
          </a:xfrm>
        </p:grpSpPr>
        <p:sp>
          <p:nvSpPr>
            <p:cNvPr id="200" name="Google Shape;200;p28"/>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471651" y="2838065"/>
            <a:ext cx="3064800" cy="621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471651" y="1737088"/>
            <a:ext cx="1464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4471650" y="3747145"/>
            <a:ext cx="2582700" cy="5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1"/>
        <p:cNvGrpSpPr/>
        <p:nvPr/>
      </p:nvGrpSpPr>
      <p:grpSpPr>
        <a:xfrm>
          <a:off x="0" y="0"/>
          <a:ext cx="0" cy="0"/>
          <a:chOff x="0" y="0"/>
          <a:chExt cx="0" cy="0"/>
        </a:xfrm>
      </p:grpSpPr>
      <p:sp>
        <p:nvSpPr>
          <p:cNvPr id="22" name="Google Shape;22;p5"/>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subTitle" idx="1"/>
          </p:nvPr>
        </p:nvSpPr>
        <p:spPr>
          <a:xfrm>
            <a:off x="1386027" y="3102567"/>
            <a:ext cx="2565600" cy="65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2"/>
          </p:nvPr>
        </p:nvSpPr>
        <p:spPr>
          <a:xfrm>
            <a:off x="5192376" y="3102570"/>
            <a:ext cx="2565600" cy="65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3"/>
          </p:nvPr>
        </p:nvSpPr>
        <p:spPr>
          <a:xfrm>
            <a:off x="1386025" y="2718300"/>
            <a:ext cx="2565600" cy="2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1pPr>
            <a:lvl2pPr lvl="1"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2pPr>
            <a:lvl3pPr lvl="2"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3pPr>
            <a:lvl4pPr lvl="3"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4pPr>
            <a:lvl5pPr lvl="4"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5pPr>
            <a:lvl6pPr lvl="5"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6pPr>
            <a:lvl7pPr lvl="6"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7pPr>
            <a:lvl8pPr lvl="7"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8pPr>
            <a:lvl9pPr lvl="8"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9pPr>
          </a:lstStyle>
          <a:p>
            <a:endParaRPr/>
          </a:p>
        </p:txBody>
      </p:sp>
      <p:sp>
        <p:nvSpPr>
          <p:cNvPr id="27" name="Google Shape;27;p5"/>
          <p:cNvSpPr txBox="1">
            <a:spLocks noGrp="1"/>
          </p:cNvSpPr>
          <p:nvPr>
            <p:ph type="subTitle" idx="4"/>
          </p:nvPr>
        </p:nvSpPr>
        <p:spPr>
          <a:xfrm>
            <a:off x="5192375" y="2718300"/>
            <a:ext cx="2565600" cy="2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1pPr>
            <a:lvl2pPr lvl="1"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2pPr>
            <a:lvl3pPr lvl="2"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3pPr>
            <a:lvl4pPr lvl="3"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4pPr>
            <a:lvl5pPr lvl="4"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5pPr>
            <a:lvl6pPr lvl="5"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6pPr>
            <a:lvl7pPr lvl="6"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7pPr>
            <a:lvl8pPr lvl="7"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8pPr>
            <a:lvl9pPr lvl="8"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8"/>
        <p:cNvGrpSpPr/>
        <p:nvPr/>
      </p:nvGrpSpPr>
      <p:grpSpPr>
        <a:xfrm>
          <a:off x="0" y="0"/>
          <a:ext cx="0" cy="0"/>
          <a:chOff x="0" y="0"/>
          <a:chExt cx="0" cy="0"/>
        </a:xfrm>
      </p:grpSpPr>
      <p:sp>
        <p:nvSpPr>
          <p:cNvPr id="29" name="Google Shape;29;p6"/>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1"/>
        <p:cNvGrpSpPr/>
        <p:nvPr/>
      </p:nvGrpSpPr>
      <p:grpSpPr>
        <a:xfrm>
          <a:off x="0" y="0"/>
          <a:ext cx="0" cy="0"/>
          <a:chOff x="0" y="0"/>
          <a:chExt cx="0" cy="0"/>
        </a:xfrm>
      </p:grpSpPr>
      <p:sp>
        <p:nvSpPr>
          <p:cNvPr id="32" name="Google Shape;32;p7"/>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911075" y="1707675"/>
            <a:ext cx="4662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7"/>
          <p:cNvSpPr txBox="1">
            <a:spLocks noGrp="1"/>
          </p:cNvSpPr>
          <p:nvPr>
            <p:ph type="body" idx="1"/>
          </p:nvPr>
        </p:nvSpPr>
        <p:spPr>
          <a:xfrm>
            <a:off x="911075" y="2427677"/>
            <a:ext cx="4662000" cy="19467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8"/>
        <p:cNvGrpSpPr/>
        <p:nvPr/>
      </p:nvGrpSpPr>
      <p:grpSpPr>
        <a:xfrm>
          <a:off x="0" y="0"/>
          <a:ext cx="0" cy="0"/>
          <a:chOff x="0" y="0"/>
          <a:chExt cx="0" cy="0"/>
        </a:xfrm>
      </p:grpSpPr>
      <p:sp>
        <p:nvSpPr>
          <p:cNvPr id="39" name="Google Shape;39;p9"/>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713225" y="1730225"/>
            <a:ext cx="4204500" cy="1282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96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713225" y="3334726"/>
            <a:ext cx="3847200" cy="74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49"/>
        <p:cNvGrpSpPr/>
        <p:nvPr/>
      </p:nvGrpSpPr>
      <p:grpSpPr>
        <a:xfrm>
          <a:off x="0" y="0"/>
          <a:ext cx="0" cy="0"/>
          <a:chOff x="0" y="0"/>
          <a:chExt cx="0" cy="0"/>
        </a:xfrm>
      </p:grpSpPr>
      <p:sp>
        <p:nvSpPr>
          <p:cNvPr id="50" name="Google Shape;50;p13"/>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hasCustomPrompt="1"/>
          </p:nvPr>
        </p:nvSpPr>
        <p:spPr>
          <a:xfrm>
            <a:off x="719988" y="1307292"/>
            <a:ext cx="824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720000" y="2137170"/>
            <a:ext cx="2493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3" name="Google Shape;53;p13"/>
          <p:cNvSpPr txBox="1">
            <a:spLocks noGrp="1"/>
          </p:cNvSpPr>
          <p:nvPr>
            <p:ph type="title" idx="2" hasCustomPrompt="1"/>
          </p:nvPr>
        </p:nvSpPr>
        <p:spPr>
          <a:xfrm>
            <a:off x="3327558" y="1307279"/>
            <a:ext cx="824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3"/>
          </p:nvPr>
        </p:nvSpPr>
        <p:spPr>
          <a:xfrm>
            <a:off x="3327583" y="2137145"/>
            <a:ext cx="2493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5" name="Google Shape;55;p13"/>
          <p:cNvSpPr txBox="1">
            <a:spLocks noGrp="1"/>
          </p:cNvSpPr>
          <p:nvPr>
            <p:ph type="title" idx="4" hasCustomPrompt="1"/>
          </p:nvPr>
        </p:nvSpPr>
        <p:spPr>
          <a:xfrm>
            <a:off x="5935151" y="1307292"/>
            <a:ext cx="824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5"/>
          </p:nvPr>
        </p:nvSpPr>
        <p:spPr>
          <a:xfrm>
            <a:off x="5935150" y="2137168"/>
            <a:ext cx="2493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 name="Google Shape;57;p13"/>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13"/>
          <p:cNvSpPr txBox="1">
            <a:spLocks noGrp="1"/>
          </p:cNvSpPr>
          <p:nvPr>
            <p:ph type="title" idx="7" hasCustomPrompt="1"/>
          </p:nvPr>
        </p:nvSpPr>
        <p:spPr>
          <a:xfrm>
            <a:off x="719988" y="3209717"/>
            <a:ext cx="824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8"/>
          </p:nvPr>
        </p:nvSpPr>
        <p:spPr>
          <a:xfrm>
            <a:off x="720000" y="4039595"/>
            <a:ext cx="2493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0" name="Google Shape;60;p13"/>
          <p:cNvSpPr txBox="1">
            <a:spLocks noGrp="1"/>
          </p:cNvSpPr>
          <p:nvPr>
            <p:ph type="title" idx="9" hasCustomPrompt="1"/>
          </p:nvPr>
        </p:nvSpPr>
        <p:spPr>
          <a:xfrm>
            <a:off x="3327558" y="3209704"/>
            <a:ext cx="824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3"/>
          </p:nvPr>
        </p:nvSpPr>
        <p:spPr>
          <a:xfrm>
            <a:off x="3327583" y="4039570"/>
            <a:ext cx="2493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2" name="Google Shape;62;p13"/>
          <p:cNvSpPr txBox="1">
            <a:spLocks noGrp="1"/>
          </p:cNvSpPr>
          <p:nvPr>
            <p:ph type="title" idx="14" hasCustomPrompt="1"/>
          </p:nvPr>
        </p:nvSpPr>
        <p:spPr>
          <a:xfrm>
            <a:off x="5935151" y="3209717"/>
            <a:ext cx="824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5"/>
          </p:nvPr>
        </p:nvSpPr>
        <p:spPr>
          <a:xfrm>
            <a:off x="5935150" y="4039593"/>
            <a:ext cx="2493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4" name="Google Shape;64;p13"/>
          <p:cNvSpPr txBox="1">
            <a:spLocks noGrp="1"/>
          </p:cNvSpPr>
          <p:nvPr>
            <p:ph type="subTitle" idx="16"/>
          </p:nvPr>
        </p:nvSpPr>
        <p:spPr>
          <a:xfrm>
            <a:off x="720000" y="1775038"/>
            <a:ext cx="2493000" cy="2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1pPr>
            <a:lvl2pPr lvl="1"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2pPr>
            <a:lvl3pPr lvl="2"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3pPr>
            <a:lvl4pPr lvl="3"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4pPr>
            <a:lvl5pPr lvl="4"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5pPr>
            <a:lvl6pPr lvl="5"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6pPr>
            <a:lvl7pPr lvl="6"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7pPr>
            <a:lvl8pPr lvl="7"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8pPr>
            <a:lvl9pPr lvl="8"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9pPr>
          </a:lstStyle>
          <a:p>
            <a:endParaRPr/>
          </a:p>
        </p:txBody>
      </p:sp>
      <p:sp>
        <p:nvSpPr>
          <p:cNvPr id="65" name="Google Shape;65;p13"/>
          <p:cNvSpPr txBox="1">
            <a:spLocks noGrp="1"/>
          </p:cNvSpPr>
          <p:nvPr>
            <p:ph type="subTitle" idx="17"/>
          </p:nvPr>
        </p:nvSpPr>
        <p:spPr>
          <a:xfrm>
            <a:off x="3325500" y="1775038"/>
            <a:ext cx="2493000" cy="2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1pPr>
            <a:lvl2pPr lvl="1"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2pPr>
            <a:lvl3pPr lvl="2"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3pPr>
            <a:lvl4pPr lvl="3"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4pPr>
            <a:lvl5pPr lvl="4"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5pPr>
            <a:lvl6pPr lvl="5"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6pPr>
            <a:lvl7pPr lvl="6"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7pPr>
            <a:lvl8pPr lvl="7"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8pPr>
            <a:lvl9pPr lvl="8"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9pPr>
          </a:lstStyle>
          <a:p>
            <a:endParaRPr/>
          </a:p>
        </p:txBody>
      </p:sp>
      <p:sp>
        <p:nvSpPr>
          <p:cNvPr id="66" name="Google Shape;66;p13"/>
          <p:cNvSpPr txBox="1">
            <a:spLocks noGrp="1"/>
          </p:cNvSpPr>
          <p:nvPr>
            <p:ph type="subTitle" idx="18"/>
          </p:nvPr>
        </p:nvSpPr>
        <p:spPr>
          <a:xfrm>
            <a:off x="5935150" y="1775038"/>
            <a:ext cx="2493000" cy="2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1pPr>
            <a:lvl2pPr lvl="1"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2pPr>
            <a:lvl3pPr lvl="2"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3pPr>
            <a:lvl4pPr lvl="3"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4pPr>
            <a:lvl5pPr lvl="4"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5pPr>
            <a:lvl6pPr lvl="5"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6pPr>
            <a:lvl7pPr lvl="6"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7pPr>
            <a:lvl8pPr lvl="7"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8pPr>
            <a:lvl9pPr lvl="8"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9pPr>
          </a:lstStyle>
          <a:p>
            <a:endParaRPr/>
          </a:p>
        </p:txBody>
      </p:sp>
      <p:sp>
        <p:nvSpPr>
          <p:cNvPr id="67" name="Google Shape;67;p13"/>
          <p:cNvSpPr txBox="1">
            <a:spLocks noGrp="1"/>
          </p:cNvSpPr>
          <p:nvPr>
            <p:ph type="subTitle" idx="19"/>
          </p:nvPr>
        </p:nvSpPr>
        <p:spPr>
          <a:xfrm>
            <a:off x="720000" y="3677450"/>
            <a:ext cx="2493000" cy="2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1pPr>
            <a:lvl2pPr lvl="1"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2pPr>
            <a:lvl3pPr lvl="2"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3pPr>
            <a:lvl4pPr lvl="3"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4pPr>
            <a:lvl5pPr lvl="4"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5pPr>
            <a:lvl6pPr lvl="5"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6pPr>
            <a:lvl7pPr lvl="6"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7pPr>
            <a:lvl8pPr lvl="7"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8pPr>
            <a:lvl9pPr lvl="8"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9pPr>
          </a:lstStyle>
          <a:p>
            <a:endParaRPr/>
          </a:p>
        </p:txBody>
      </p:sp>
      <p:sp>
        <p:nvSpPr>
          <p:cNvPr id="68" name="Google Shape;68;p13"/>
          <p:cNvSpPr txBox="1">
            <a:spLocks noGrp="1"/>
          </p:cNvSpPr>
          <p:nvPr>
            <p:ph type="subTitle" idx="20"/>
          </p:nvPr>
        </p:nvSpPr>
        <p:spPr>
          <a:xfrm>
            <a:off x="3325500" y="3677450"/>
            <a:ext cx="2493000" cy="2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1pPr>
            <a:lvl2pPr lvl="1"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2pPr>
            <a:lvl3pPr lvl="2"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3pPr>
            <a:lvl4pPr lvl="3"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4pPr>
            <a:lvl5pPr lvl="4"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5pPr>
            <a:lvl6pPr lvl="5"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6pPr>
            <a:lvl7pPr lvl="6"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7pPr>
            <a:lvl8pPr lvl="7"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8pPr>
            <a:lvl9pPr lvl="8"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9pPr>
          </a:lstStyle>
          <a:p>
            <a:endParaRPr/>
          </a:p>
        </p:txBody>
      </p:sp>
      <p:sp>
        <p:nvSpPr>
          <p:cNvPr id="69" name="Google Shape;69;p13"/>
          <p:cNvSpPr txBox="1">
            <a:spLocks noGrp="1"/>
          </p:cNvSpPr>
          <p:nvPr>
            <p:ph type="subTitle" idx="21"/>
          </p:nvPr>
        </p:nvSpPr>
        <p:spPr>
          <a:xfrm>
            <a:off x="5935150" y="3677450"/>
            <a:ext cx="2493000" cy="2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1pPr>
            <a:lvl2pPr lvl="1"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2pPr>
            <a:lvl3pPr lvl="2"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3pPr>
            <a:lvl4pPr lvl="3"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4pPr>
            <a:lvl5pPr lvl="4"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5pPr>
            <a:lvl6pPr lvl="5"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6pPr>
            <a:lvl7pPr lvl="6"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7pPr>
            <a:lvl8pPr lvl="7"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8pPr>
            <a:lvl9pPr lvl="8" rtl="0">
              <a:lnSpc>
                <a:spcPct val="100000"/>
              </a:lnSpc>
              <a:spcBef>
                <a:spcPts val="0"/>
              </a:spcBef>
              <a:spcAft>
                <a:spcPts val="0"/>
              </a:spcAft>
              <a:buSzPts val="1800"/>
              <a:buFont typeface="Bai Jamjuree"/>
              <a:buNone/>
              <a:defRPr sz="1800" b="1">
                <a:latin typeface="Bai Jamjuree"/>
                <a:ea typeface="Bai Jamjuree"/>
                <a:cs typeface="Bai Jamjuree"/>
                <a:sym typeface="Bai Jamjure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0"/>
        <p:cNvGrpSpPr/>
        <p:nvPr/>
      </p:nvGrpSpPr>
      <p:grpSpPr>
        <a:xfrm>
          <a:off x="0" y="0"/>
          <a:ext cx="0" cy="0"/>
          <a:chOff x="0" y="0"/>
          <a:chExt cx="0" cy="0"/>
        </a:xfrm>
      </p:grpSpPr>
      <p:sp>
        <p:nvSpPr>
          <p:cNvPr id="71" name="Google Shape;71;p14"/>
          <p:cNvSpPr/>
          <p:nvPr/>
        </p:nvSpPr>
        <p:spPr>
          <a:xfrm rot="10800000" flipH="1">
            <a:off x="136350" y="127650"/>
            <a:ext cx="8871300" cy="4881600"/>
          </a:xfrm>
          <a:prstGeom prst="snip1Rect">
            <a:avLst>
              <a:gd name="adj" fmla="val 12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title"/>
          </p:nvPr>
        </p:nvSpPr>
        <p:spPr>
          <a:xfrm>
            <a:off x="742475" y="3861300"/>
            <a:ext cx="5374500" cy="32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3" name="Google Shape;73;p14"/>
          <p:cNvSpPr txBox="1">
            <a:spLocks noGrp="1"/>
          </p:cNvSpPr>
          <p:nvPr>
            <p:ph type="subTitle" idx="1"/>
          </p:nvPr>
        </p:nvSpPr>
        <p:spPr>
          <a:xfrm>
            <a:off x="742475" y="1654790"/>
            <a:ext cx="5374500" cy="220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Bai Jamjuree"/>
              <a:buNone/>
              <a:defRPr sz="3000" b="1">
                <a:solidFill>
                  <a:schemeClr val="lt1"/>
                </a:solidFill>
                <a:latin typeface="Bai Jamjuree"/>
                <a:ea typeface="Bai Jamjuree"/>
                <a:cs typeface="Bai Jamjuree"/>
                <a:sym typeface="Bai Jamjuree"/>
              </a:defRPr>
            </a:lvl1pPr>
            <a:lvl2pPr lvl="1" rtl="0">
              <a:spcBef>
                <a:spcPts val="0"/>
              </a:spcBef>
              <a:spcAft>
                <a:spcPts val="0"/>
              </a:spcAft>
              <a:buClr>
                <a:schemeClr val="lt1"/>
              </a:buClr>
              <a:buSzPts val="3000"/>
              <a:buFont typeface="Bai Jamjuree"/>
              <a:buNone/>
              <a:defRPr sz="3000" b="1">
                <a:solidFill>
                  <a:schemeClr val="lt1"/>
                </a:solidFill>
                <a:latin typeface="Bai Jamjuree"/>
                <a:ea typeface="Bai Jamjuree"/>
                <a:cs typeface="Bai Jamjuree"/>
                <a:sym typeface="Bai Jamjuree"/>
              </a:defRPr>
            </a:lvl2pPr>
            <a:lvl3pPr lvl="2" rtl="0">
              <a:spcBef>
                <a:spcPts val="0"/>
              </a:spcBef>
              <a:spcAft>
                <a:spcPts val="0"/>
              </a:spcAft>
              <a:buClr>
                <a:schemeClr val="lt1"/>
              </a:buClr>
              <a:buSzPts val="3000"/>
              <a:buFont typeface="Bai Jamjuree"/>
              <a:buNone/>
              <a:defRPr sz="3000" b="1">
                <a:solidFill>
                  <a:schemeClr val="lt1"/>
                </a:solidFill>
                <a:latin typeface="Bai Jamjuree"/>
                <a:ea typeface="Bai Jamjuree"/>
                <a:cs typeface="Bai Jamjuree"/>
                <a:sym typeface="Bai Jamjuree"/>
              </a:defRPr>
            </a:lvl3pPr>
            <a:lvl4pPr lvl="3" rtl="0">
              <a:spcBef>
                <a:spcPts val="0"/>
              </a:spcBef>
              <a:spcAft>
                <a:spcPts val="0"/>
              </a:spcAft>
              <a:buClr>
                <a:schemeClr val="lt1"/>
              </a:buClr>
              <a:buSzPts val="3000"/>
              <a:buFont typeface="Bai Jamjuree"/>
              <a:buNone/>
              <a:defRPr sz="3000" b="1">
                <a:solidFill>
                  <a:schemeClr val="lt1"/>
                </a:solidFill>
                <a:latin typeface="Bai Jamjuree"/>
                <a:ea typeface="Bai Jamjuree"/>
                <a:cs typeface="Bai Jamjuree"/>
                <a:sym typeface="Bai Jamjuree"/>
              </a:defRPr>
            </a:lvl4pPr>
            <a:lvl5pPr lvl="4" rtl="0">
              <a:spcBef>
                <a:spcPts val="0"/>
              </a:spcBef>
              <a:spcAft>
                <a:spcPts val="0"/>
              </a:spcAft>
              <a:buClr>
                <a:schemeClr val="lt1"/>
              </a:buClr>
              <a:buSzPts val="3000"/>
              <a:buFont typeface="Bai Jamjuree"/>
              <a:buNone/>
              <a:defRPr sz="3000" b="1">
                <a:solidFill>
                  <a:schemeClr val="lt1"/>
                </a:solidFill>
                <a:latin typeface="Bai Jamjuree"/>
                <a:ea typeface="Bai Jamjuree"/>
                <a:cs typeface="Bai Jamjuree"/>
                <a:sym typeface="Bai Jamjuree"/>
              </a:defRPr>
            </a:lvl5pPr>
            <a:lvl6pPr lvl="5" rtl="0">
              <a:spcBef>
                <a:spcPts val="0"/>
              </a:spcBef>
              <a:spcAft>
                <a:spcPts val="0"/>
              </a:spcAft>
              <a:buClr>
                <a:schemeClr val="lt1"/>
              </a:buClr>
              <a:buSzPts val="3000"/>
              <a:buFont typeface="Bai Jamjuree"/>
              <a:buNone/>
              <a:defRPr sz="3000" b="1">
                <a:solidFill>
                  <a:schemeClr val="lt1"/>
                </a:solidFill>
                <a:latin typeface="Bai Jamjuree"/>
                <a:ea typeface="Bai Jamjuree"/>
                <a:cs typeface="Bai Jamjuree"/>
                <a:sym typeface="Bai Jamjuree"/>
              </a:defRPr>
            </a:lvl6pPr>
            <a:lvl7pPr lvl="6" rtl="0">
              <a:spcBef>
                <a:spcPts val="0"/>
              </a:spcBef>
              <a:spcAft>
                <a:spcPts val="0"/>
              </a:spcAft>
              <a:buClr>
                <a:schemeClr val="lt1"/>
              </a:buClr>
              <a:buSzPts val="3000"/>
              <a:buFont typeface="Bai Jamjuree"/>
              <a:buNone/>
              <a:defRPr sz="3000" b="1">
                <a:solidFill>
                  <a:schemeClr val="lt1"/>
                </a:solidFill>
                <a:latin typeface="Bai Jamjuree"/>
                <a:ea typeface="Bai Jamjuree"/>
                <a:cs typeface="Bai Jamjuree"/>
                <a:sym typeface="Bai Jamjuree"/>
              </a:defRPr>
            </a:lvl7pPr>
            <a:lvl8pPr lvl="7" rtl="0">
              <a:spcBef>
                <a:spcPts val="0"/>
              </a:spcBef>
              <a:spcAft>
                <a:spcPts val="0"/>
              </a:spcAft>
              <a:buClr>
                <a:schemeClr val="lt1"/>
              </a:buClr>
              <a:buSzPts val="3000"/>
              <a:buFont typeface="Bai Jamjuree"/>
              <a:buNone/>
              <a:defRPr sz="3000" b="1">
                <a:solidFill>
                  <a:schemeClr val="lt1"/>
                </a:solidFill>
                <a:latin typeface="Bai Jamjuree"/>
                <a:ea typeface="Bai Jamjuree"/>
                <a:cs typeface="Bai Jamjuree"/>
                <a:sym typeface="Bai Jamjuree"/>
              </a:defRPr>
            </a:lvl8pPr>
            <a:lvl9pPr lvl="8" rtl="0">
              <a:spcBef>
                <a:spcPts val="0"/>
              </a:spcBef>
              <a:spcAft>
                <a:spcPts val="0"/>
              </a:spcAft>
              <a:buClr>
                <a:schemeClr val="lt1"/>
              </a:buClr>
              <a:buSzPts val="3000"/>
              <a:buFont typeface="Bai Jamjuree"/>
              <a:buNone/>
              <a:defRPr sz="3000" b="1">
                <a:solidFill>
                  <a:schemeClr val="lt1"/>
                </a:solidFill>
                <a:latin typeface="Bai Jamjuree"/>
                <a:ea typeface="Bai Jamjuree"/>
                <a:cs typeface="Bai Jamjuree"/>
                <a:sym typeface="Bai Jamjure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1pPr>
            <a:lvl2pPr marL="914400" lvl="1" indent="-317500">
              <a:lnSpc>
                <a:spcPct val="100000"/>
              </a:lnSpc>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2pPr>
            <a:lvl3pPr marL="1371600" lvl="2" indent="-317500">
              <a:lnSpc>
                <a:spcPct val="100000"/>
              </a:lnSpc>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3pPr>
            <a:lvl4pPr marL="1828800" lvl="3" indent="-317500">
              <a:lnSpc>
                <a:spcPct val="100000"/>
              </a:lnSpc>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4pPr>
            <a:lvl5pPr marL="2286000" lvl="4" indent="-317500">
              <a:lnSpc>
                <a:spcPct val="100000"/>
              </a:lnSpc>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5pPr>
            <a:lvl6pPr marL="2743200" lvl="5" indent="-317500">
              <a:lnSpc>
                <a:spcPct val="100000"/>
              </a:lnSpc>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6pPr>
            <a:lvl7pPr marL="3200400" lvl="6" indent="-317500">
              <a:lnSpc>
                <a:spcPct val="100000"/>
              </a:lnSpc>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7pPr>
            <a:lvl8pPr marL="3657600" lvl="7" indent="-317500">
              <a:lnSpc>
                <a:spcPct val="100000"/>
              </a:lnSpc>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8pPr>
            <a:lvl9pPr marL="4114800" lvl="8" indent="-317500">
              <a:lnSpc>
                <a:spcPct val="100000"/>
              </a:lnSpc>
              <a:spcBef>
                <a:spcPts val="0"/>
              </a:spcBef>
              <a:spcAft>
                <a:spcPts val="0"/>
              </a:spcAft>
              <a:buClr>
                <a:schemeClr val="lt1"/>
              </a:buClr>
              <a:buSzPts val="1400"/>
              <a:buFont typeface="Fira Sans"/>
              <a:buChar char="■"/>
              <a:defRPr>
                <a:solidFill>
                  <a:schemeClr val="lt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2"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asciinema.org/" TargetMode="External"/><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pwncat.or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7.sv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ko-build/ko"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25.sv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p:nvPr/>
        </p:nvSpPr>
        <p:spPr>
          <a:xfrm rot="10800000" flipH="1">
            <a:off x="5488674" y="4154225"/>
            <a:ext cx="2682001" cy="656314"/>
          </a:xfrm>
          <a:prstGeom prst="snip1Rect">
            <a:avLst>
              <a:gd name="adj" fmla="val 37313"/>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rot="10800000" flipH="1">
            <a:off x="717475" y="3251425"/>
            <a:ext cx="4771200" cy="514500"/>
          </a:xfrm>
          <a:prstGeom prst="snip1Rect">
            <a:avLst>
              <a:gd name="adj" fmla="val 37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txBox="1">
            <a:spLocks noGrp="1"/>
          </p:cNvSpPr>
          <p:nvPr>
            <p:ph type="ctrTitle"/>
          </p:nvPr>
        </p:nvSpPr>
        <p:spPr>
          <a:xfrm>
            <a:off x="717475" y="1560200"/>
            <a:ext cx="6154500" cy="166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dirty="0"/>
              <a:t>Secure </a:t>
            </a:r>
            <a:r>
              <a:rPr lang="en" sz="3700" dirty="0" err="1"/>
              <a:t>distroless</a:t>
            </a:r>
            <a:br>
              <a:rPr lang="en" sz="3700" dirty="0"/>
            </a:br>
            <a:r>
              <a:rPr lang="en" sz="3700" dirty="0"/>
              <a:t>OCI images</a:t>
            </a:r>
            <a:endParaRPr sz="4500" dirty="0"/>
          </a:p>
        </p:txBody>
      </p:sp>
      <p:sp>
        <p:nvSpPr>
          <p:cNvPr id="235" name="Google Shape;235;p32"/>
          <p:cNvSpPr txBox="1">
            <a:spLocks noGrp="1"/>
          </p:cNvSpPr>
          <p:nvPr>
            <p:ph type="subTitle" idx="1"/>
          </p:nvPr>
        </p:nvSpPr>
        <p:spPr>
          <a:xfrm>
            <a:off x="717475" y="3842000"/>
            <a:ext cx="40506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t>
            </a:r>
            <a:r>
              <a:rPr lang="en-GB" dirty="0"/>
              <a:t>S</a:t>
            </a:r>
            <a:r>
              <a:rPr lang="en" dirty="0"/>
              <a:t>ides Sofia 19 March 2023</a:t>
            </a:r>
            <a:endParaRPr dirty="0"/>
          </a:p>
        </p:txBody>
      </p:sp>
      <p:sp>
        <p:nvSpPr>
          <p:cNvPr id="236" name="Google Shape;236;p32"/>
          <p:cNvSpPr txBox="1">
            <a:spLocks noGrp="1"/>
          </p:cNvSpPr>
          <p:nvPr>
            <p:ph type="title" idx="4294967295"/>
          </p:nvPr>
        </p:nvSpPr>
        <p:spPr>
          <a:xfrm>
            <a:off x="717475" y="3354175"/>
            <a:ext cx="4771200" cy="30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dirty="0">
                <a:solidFill>
                  <a:srgbClr val="181818"/>
                </a:solidFill>
              </a:rPr>
              <a:t>via YAML</a:t>
            </a:r>
            <a:endParaRPr sz="3000" dirty="0">
              <a:solidFill>
                <a:srgbClr val="181818"/>
              </a:solidFill>
            </a:endParaRPr>
          </a:p>
        </p:txBody>
      </p:sp>
      <p:sp>
        <p:nvSpPr>
          <p:cNvPr id="237" name="Google Shape;237;p32"/>
          <p:cNvSpPr txBox="1">
            <a:spLocks noGrp="1"/>
          </p:cNvSpPr>
          <p:nvPr>
            <p:ph type="title" idx="4294967295"/>
          </p:nvPr>
        </p:nvSpPr>
        <p:spPr>
          <a:xfrm>
            <a:off x="5488674" y="4225925"/>
            <a:ext cx="2625501" cy="4726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1"/>
                </a:solidFill>
              </a:rPr>
              <a:t>Viktor </a:t>
            </a:r>
            <a:r>
              <a:rPr lang="en" sz="1800" dirty="0" err="1">
                <a:solidFill>
                  <a:schemeClr val="accent1"/>
                </a:solidFill>
              </a:rPr>
              <a:t>Bonev</a:t>
            </a:r>
            <a:br>
              <a:rPr lang="en" sz="1800" dirty="0">
                <a:solidFill>
                  <a:schemeClr val="accent1"/>
                </a:solidFill>
              </a:rPr>
            </a:br>
            <a:r>
              <a:rPr lang="en" sz="1800" dirty="0">
                <a:solidFill>
                  <a:schemeClr val="accent1"/>
                </a:solidFill>
              </a:rPr>
              <a:t>V</a:t>
            </a:r>
            <a:r>
              <a:rPr lang="en-GB" sz="1800" dirty="0">
                <a:solidFill>
                  <a:schemeClr val="accent1"/>
                </a:solidFill>
              </a:rPr>
              <a:t>M</a:t>
            </a:r>
            <a:r>
              <a:rPr lang="en" sz="1800" dirty="0">
                <a:solidFill>
                  <a:schemeClr val="accent1"/>
                </a:solidFill>
              </a:rPr>
              <a:t>ware Carbon Black</a:t>
            </a:r>
            <a:endParaRPr sz="1800" dirty="0">
              <a:solidFill>
                <a:schemeClr val="accent1"/>
              </a:solidFill>
            </a:endParaRPr>
          </a:p>
        </p:txBody>
      </p:sp>
      <p:grpSp>
        <p:nvGrpSpPr>
          <p:cNvPr id="238" name="Google Shape;238;p32"/>
          <p:cNvGrpSpPr/>
          <p:nvPr/>
        </p:nvGrpSpPr>
        <p:grpSpPr>
          <a:xfrm>
            <a:off x="833850" y="891975"/>
            <a:ext cx="1936900" cy="686325"/>
            <a:chOff x="238125" y="1085200"/>
            <a:chExt cx="1936900" cy="686325"/>
          </a:xfrm>
        </p:grpSpPr>
        <p:sp>
          <p:nvSpPr>
            <p:cNvPr id="239" name="Google Shape;239;p32"/>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2"/>
          <p:cNvGrpSpPr/>
          <p:nvPr/>
        </p:nvGrpSpPr>
        <p:grpSpPr>
          <a:xfrm>
            <a:off x="6921475" y="2237038"/>
            <a:ext cx="1249200" cy="1580163"/>
            <a:chOff x="6984425" y="2337663"/>
            <a:chExt cx="1249200" cy="1580163"/>
          </a:xfrm>
        </p:grpSpPr>
        <p:grpSp>
          <p:nvGrpSpPr>
            <p:cNvPr id="262" name="Google Shape;262;p32"/>
            <p:cNvGrpSpPr/>
            <p:nvPr/>
          </p:nvGrpSpPr>
          <p:grpSpPr>
            <a:xfrm>
              <a:off x="7324525" y="2337663"/>
              <a:ext cx="477075" cy="428538"/>
              <a:chOff x="7167075" y="2831813"/>
              <a:chExt cx="477075" cy="428538"/>
            </a:xfrm>
          </p:grpSpPr>
          <p:sp>
            <p:nvSpPr>
              <p:cNvPr id="263" name="Google Shape;263;p32"/>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537350" y="3031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7537350" y="2831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32"/>
            <p:cNvSpPr/>
            <p:nvPr/>
          </p:nvSpPr>
          <p:spPr>
            <a:xfrm>
              <a:off x="6984425" y="2980925"/>
              <a:ext cx="1249200" cy="936900"/>
            </a:xfrm>
            <a:prstGeom prst="trapezoid">
              <a:avLst>
                <a:gd name="adj" fmla="val 25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with a beard&#10;&#10;Description automatically generated with low confidence">
            <a:extLst>
              <a:ext uri="{FF2B5EF4-FFF2-40B4-BE49-F238E27FC236}">
                <a16:creationId xmlns:a16="http://schemas.microsoft.com/office/drawing/2014/main" id="{6A9F9575-6DE4-5100-3950-248FCA9BE0F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96" b="99897" l="1192" r="99250">
                        <a14:foregroundMark x1="53222" y1="88504" x2="53222" y2="88504"/>
                        <a14:foregroundMark x1="59841" y1="88401" x2="65137" y2="85758"/>
                        <a14:foregroundMark x1="65137" y1="85621" x2="66726" y2="86513"/>
                        <a14:foregroundMark x1="67564" y1="60329" x2="76390" y2="66644"/>
                        <a14:foregroundMark x1="76390" y1="66644" x2="98323" y2="75051"/>
                        <a14:foregroundMark x1="98323" y1="75051" x2="99382" y2="94818"/>
                        <a14:foregroundMark x1="99382" y1="94818" x2="82083" y2="99897"/>
                        <a14:foregroundMark x1="82083" y1="99897" x2="4104" y2="99245"/>
                        <a14:foregroundMark x1="4104" y1="99245" x2="397" y2="83391"/>
                        <a14:foregroundMark x1="397" y1="83391" x2="7767" y2="74743"/>
                        <a14:foregroundMark x1="29214" y1="63864" x2="33451" y2="74434"/>
                        <a14:foregroundMark x1="33451" y1="74434" x2="43027" y2="82670"/>
                        <a14:foregroundMark x1="43027" y1="82670" x2="57017" y2="80714"/>
                        <a14:foregroundMark x1="57017" y1="80714" x2="67785" y2="62800"/>
                        <a14:foregroundMark x1="67785" y1="62800" x2="65622" y2="72135"/>
                        <a14:foregroundMark x1="65622" y1="72135" x2="49603" y2="90323"/>
                        <a14:foregroundMark x1="49603" y1="90323" x2="60812" y2="82841"/>
                        <a14:foregroundMark x1="60812" y1="82841" x2="52780" y2="93171"/>
                        <a14:foregroundMark x1="52780" y1="93171" x2="70388" y2="80954"/>
                        <a14:foregroundMark x1="70388" y1="80954" x2="61386" y2="94338"/>
                        <a14:foregroundMark x1="61386" y1="94338" x2="67829" y2="85518"/>
                        <a14:foregroundMark x1="67829" y1="85518" x2="37070" y2="91524"/>
                        <a14:foregroundMark x1="37070" y1="91524" x2="16461" y2="90357"/>
                        <a14:foregroundMark x1="16461" y1="90357" x2="11518" y2="86891"/>
                        <a14:foregroundMark x1="29214" y1="64242" x2="26258" y2="74194"/>
                        <a14:foregroundMark x1="26258" y1="74194" x2="29435" y2="93480"/>
                        <a14:foregroundMark x1="29435" y1="93480" x2="12312" y2="99794"/>
                        <a14:foregroundMark x1="12312" y1="99794" x2="88" y2="99417"/>
                        <a14:foregroundMark x1="88" y1="99417" x2="1192" y2="77797"/>
                        <a14:foregroundMark x1="1192" y1="77797" x2="10317" y2="73412"/>
                        <a14:foregroundMark x1="42868" y1="8621" x2="46734" y2="8202"/>
                        <a14:foregroundMark x1="46734" y1="8202" x2="57495" y2="9301"/>
                        <a14:foregroundMark x1="46778" y1="9060" x2="55296" y2="9403"/>
                        <a14:foregroundMark x1="74934" y1="80508" x2="96205" y2="96397"/>
                        <a14:foregroundMark x1="28111" y1="97014" x2="40424" y2="96774"/>
                        <a14:foregroundMark x1="40424" y1="96774" x2="59709" y2="96774"/>
                        <a14:foregroundMark x1="59709" y1="96774" x2="71580" y2="96637"/>
                        <a14:foregroundMark x1="78817" y1="71345" x2="77846" y2="96362"/>
                        <a14:foregroundMark x1="77846" y1="96362" x2="76567" y2="98662"/>
                        <a14:foregroundMark x1="98455" y1="95642" x2="99250" y2="99897"/>
                        <a14:foregroundMark x1="18270" y1="70728" x2="14740" y2="72478"/>
                        <a14:backgroundMark x1="22771" y1="67845" x2="22771" y2="67845"/>
                        <a14:backgroundMark x1="25199" y1="66095" x2="19241" y2="69218"/>
                        <a14:backgroundMark x1="27626" y1="64104" x2="6664" y2="73988"/>
                        <a14:backgroundMark x1="6664" y1="73988" x2="14826" y2="71759"/>
                        <a14:backgroundMark x1="18226" y1="70830" x2="27493" y2="64276"/>
                        <a14:backgroundMark x1="27493" y1="64276" x2="27935" y2="64859"/>
                        <a14:backgroundMark x1="19726" y1="69355" x2="6840" y2="74502"/>
                        <a14:backgroundMark x1="28420" y1="63727" x2="24404" y2="66232"/>
                        <a14:backgroundMark x1="43248" y1="6383" x2="31951" y2="9883"/>
                        <a14:backgroundMark x1="40644" y1="8373" x2="34201" y2="9643"/>
                        <a14:backgroundMark x1="42895" y1="8648" x2="34378" y2="10638"/>
                        <a14:backgroundMark x1="38261" y1="9266" x2="33760" y2="9883"/>
                        <a14:backgroundMark x1="57237" y1="9403" x2="57237" y2="9403"/>
                        <a14:backgroundMark x1="58032" y1="9780" x2="57105" y2="9403"/>
                        <a14:backgroundMark x1="57723" y1="10021" x2="57723" y2="8648"/>
                        <a14:backgroundMark x1="57723" y1="9506" x2="57899" y2="8511"/>
                        <a14:backgroundMark x1="58385" y1="9780" x2="57899" y2="8888"/>
                        <a14:backgroundMark x1="43248" y1="8270" x2="41792" y2="8751"/>
                      </a14:backgroundRemoval>
                    </a14:imgEffect>
                    <a14:imgEffect>
                      <a14:saturation sat="0"/>
                    </a14:imgEffect>
                  </a14:imgLayer>
                </a14:imgProps>
              </a:ext>
            </a:extLst>
          </a:blip>
          <a:stretch>
            <a:fillRect/>
          </a:stretch>
        </p:blipFill>
        <p:spPr>
          <a:xfrm>
            <a:off x="7467796" y="1973632"/>
            <a:ext cx="1504758" cy="19350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5" y="1707675"/>
            <a:ext cx="641798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namespaces I</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155AD80-7443-62D8-13EA-E85D6414E390}"/>
              </a:ext>
            </a:extLst>
          </p:cNvPr>
          <p:cNvSpPr txBox="1"/>
          <p:nvPr/>
        </p:nvSpPr>
        <p:spPr>
          <a:xfrm>
            <a:off x="911075" y="2364734"/>
            <a:ext cx="7730837" cy="2523768"/>
          </a:xfrm>
          <a:prstGeom prst="rect">
            <a:avLst/>
          </a:prstGeom>
          <a:noFill/>
        </p:spPr>
        <p:txBody>
          <a:bodyPr wrap="square" rtlCol="0">
            <a:spAutoFit/>
          </a:bodyPr>
          <a:lstStyle/>
          <a:p>
            <a:r>
              <a:rPr lang="en-BG" dirty="0">
                <a:solidFill>
                  <a:schemeClr val="bg1"/>
                </a:solidFill>
              </a:rPr>
              <a:t>Kernel feature for resource partioning into set of processes. </a:t>
            </a:r>
          </a:p>
          <a:p>
            <a:r>
              <a:rPr lang="en-GB" dirty="0">
                <a:solidFill>
                  <a:schemeClr val="bg1"/>
                </a:solidFill>
              </a:rPr>
              <a:t>c</a:t>
            </a:r>
            <a:r>
              <a:rPr lang="en-BG" dirty="0">
                <a:solidFill>
                  <a:schemeClr val="bg1"/>
                </a:solidFill>
              </a:rPr>
              <a:t>groups limits the resource usage, namespaces limits the resource a process can ‘see’.</a:t>
            </a:r>
          </a:p>
          <a:p>
            <a:endParaRPr lang="en-BG" b="1" dirty="0">
              <a:solidFill>
                <a:schemeClr val="bg1"/>
              </a:solidFill>
              <a:latin typeface="Consolas" panose="020B0609020204030204" pitchFamily="49" charset="0"/>
              <a:cs typeface="Consolas" panose="020B0609020204030204" pitchFamily="49" charset="0"/>
              <a:sym typeface="Wingdings" pitchFamily="2" charset="2"/>
            </a:endParaRPr>
          </a:p>
          <a:p>
            <a:r>
              <a:rPr lang="en-BG" b="1" dirty="0">
                <a:solidFill>
                  <a:schemeClr val="bg1"/>
                </a:solidFill>
                <a:latin typeface="Consolas" panose="020B0609020204030204" pitchFamily="49" charset="0"/>
                <a:cs typeface="Consolas" panose="020B0609020204030204" pitchFamily="49" charset="0"/>
                <a:sym typeface="Wingdings" pitchFamily="2" charset="2"/>
              </a:rPr>
              <a:t>$</a:t>
            </a:r>
            <a:r>
              <a:rPr lang="en-BG" b="1" dirty="0">
                <a:solidFill>
                  <a:schemeClr val="bg1"/>
                </a:solidFill>
                <a:sym typeface="Wingdings" pitchFamily="2" charset="2"/>
              </a:rPr>
              <a:t> </a:t>
            </a:r>
            <a:r>
              <a:rPr lang="en-BG" b="1" dirty="0">
                <a:solidFill>
                  <a:schemeClr val="bg1"/>
                </a:solidFill>
                <a:latin typeface="Consolas" panose="020B0609020204030204" pitchFamily="49" charset="0"/>
                <a:cs typeface="Consolas" panose="020B0609020204030204" pitchFamily="49" charset="0"/>
              </a:rPr>
              <a:t>lsns</a:t>
            </a:r>
          </a:p>
          <a:p>
            <a:br>
              <a:rPr lang="en-BG" dirty="0">
                <a:solidFill>
                  <a:schemeClr val="bg1"/>
                </a:solidFill>
                <a:latin typeface="Consolas" panose="020B0609020204030204" pitchFamily="49" charset="0"/>
                <a:cs typeface="Consolas" panose="020B0609020204030204" pitchFamily="49" charset="0"/>
              </a:rPr>
            </a:br>
            <a:r>
              <a:rPr lang="en-GB" sz="800" dirty="0" err="1">
                <a:solidFill>
                  <a:schemeClr val="bg1"/>
                </a:solidFill>
                <a:latin typeface="Consolas" panose="020B0609020204030204" pitchFamily="49" charset="0"/>
                <a:cs typeface="Consolas" panose="020B0609020204030204" pitchFamily="49" charset="0"/>
                <a:sym typeface="Wingdings" pitchFamily="2" charset="2"/>
              </a:rPr>
              <a:t>podman</a:t>
            </a:r>
            <a:r>
              <a:rPr lang="en-GB" sz="800" dirty="0">
                <a:solidFill>
                  <a:schemeClr val="bg1"/>
                </a:solidFill>
                <a:latin typeface="Consolas" panose="020B0609020204030204" pitchFamily="49" charset="0"/>
                <a:cs typeface="Consolas" panose="020B0609020204030204" pitchFamily="49" charset="0"/>
                <a:sym typeface="Wingdings" pitchFamily="2" charset="2"/>
              </a:rPr>
              <a:t> run -it --rm </a:t>
            </a:r>
            <a:r>
              <a:rPr lang="en-GB" sz="800" dirty="0" err="1">
                <a:solidFill>
                  <a:schemeClr val="bg1"/>
                </a:solidFill>
                <a:latin typeface="Consolas" panose="020B0609020204030204" pitchFamily="49" charset="0"/>
                <a:cs typeface="Consolas" panose="020B0609020204030204" pitchFamily="49" charset="0"/>
                <a:sym typeface="Wingdings" pitchFamily="2" charset="2"/>
              </a:rPr>
              <a:t>nginx:latest</a:t>
            </a:r>
            <a:r>
              <a:rPr lang="en-GB" sz="800" dirty="0">
                <a:solidFill>
                  <a:schemeClr val="bg1"/>
                </a:solidFill>
                <a:latin typeface="Consolas" panose="020B0609020204030204" pitchFamily="49" charset="0"/>
                <a:cs typeface="Consolas" panose="020B0609020204030204" pitchFamily="49" charset="0"/>
                <a:sym typeface="Wingdings" pitchFamily="2" charset="2"/>
              </a:rPr>
              <a: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800" dirty="0">
              <a:solidFill>
                <a:schemeClr val="bg1"/>
              </a:solidFill>
              <a:latin typeface="Consolas" panose="020B0609020204030204" pitchFamily="49" charset="0"/>
              <a:cs typeface="Consolas" panose="020B0609020204030204" pitchFamily="49" charset="0"/>
              <a:sym typeface="Wingdings" pitchFamily="2" charset="2"/>
            </a:endParaRPr>
          </a:p>
          <a:p>
            <a:r>
              <a:rPr lang="en-GB" sz="800" dirty="0">
                <a:solidFill>
                  <a:schemeClr val="bg1"/>
                </a:solidFill>
                <a:latin typeface="Consolas" panose="020B0609020204030204" pitchFamily="49" charset="0"/>
                <a:cs typeface="Consolas" panose="020B0609020204030204" pitchFamily="49" charset="0"/>
                <a:sym typeface="Wingdings" pitchFamily="2" charset="2"/>
              </a:rPr>
              <a: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lsns</a:t>
            </a:r>
            <a:endParaRPr lang="en-GB" sz="800" dirty="0">
              <a:solidFill>
                <a:schemeClr val="bg1"/>
              </a:solidFill>
              <a:latin typeface="Consolas" panose="020B0609020204030204" pitchFamily="49" charset="0"/>
              <a:cs typeface="Consolas" panose="020B0609020204030204" pitchFamily="49" charset="0"/>
              <a:sym typeface="Wingdings" pitchFamily="2" charset="2"/>
            </a:endParaRPr>
          </a:p>
          <a:p>
            <a:r>
              <a:rPr lang="en-GB" sz="800" dirty="0">
                <a:solidFill>
                  <a:schemeClr val="bg1"/>
                </a:solidFill>
                <a:latin typeface="Consolas" panose="020B0609020204030204" pitchFamily="49" charset="0"/>
                <a:cs typeface="Consolas" panose="020B0609020204030204" pitchFamily="49" charset="0"/>
                <a:sym typeface="Wingdings" pitchFamily="2" charset="2"/>
              </a:rPr>
              <a:t>        NS TYPE   NPROCS PID USER COMMAND</a:t>
            </a:r>
          </a:p>
          <a:p>
            <a:r>
              <a:rPr lang="en-GB" sz="800" dirty="0">
                <a:solidFill>
                  <a:schemeClr val="bg1"/>
                </a:solidFill>
                <a:latin typeface="Consolas" panose="020B0609020204030204" pitchFamily="49" charset="0"/>
                <a:cs typeface="Consolas" panose="020B0609020204030204" pitchFamily="49" charset="0"/>
                <a:sym typeface="Wingdings" pitchFamily="2" charset="2"/>
              </a:rPr>
              <a:t>4026531834 time        2   1 root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800" dirty="0">
              <a:solidFill>
                <a:schemeClr val="bg1"/>
              </a:solidFill>
              <a:latin typeface="Consolas" panose="020B0609020204030204" pitchFamily="49" charset="0"/>
              <a:cs typeface="Consolas" panose="020B0609020204030204" pitchFamily="49" charset="0"/>
              <a:sym typeface="Wingdings" pitchFamily="2" charset="2"/>
            </a:endParaRPr>
          </a:p>
          <a:p>
            <a:r>
              <a:rPr lang="en-GB" sz="800" dirty="0">
                <a:solidFill>
                  <a:schemeClr val="bg1"/>
                </a:solidFill>
                <a:latin typeface="Consolas" panose="020B0609020204030204" pitchFamily="49" charset="0"/>
                <a:cs typeface="Consolas" panose="020B0609020204030204" pitchFamily="49" charset="0"/>
                <a:sym typeface="Wingdings" pitchFamily="2" charset="2"/>
              </a:rPr>
              <a:t>4026531837 user        2   1 root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800" dirty="0">
              <a:solidFill>
                <a:schemeClr val="bg1"/>
              </a:solidFill>
              <a:latin typeface="Consolas" panose="020B0609020204030204" pitchFamily="49" charset="0"/>
              <a:cs typeface="Consolas" panose="020B0609020204030204" pitchFamily="49" charset="0"/>
              <a:sym typeface="Wingdings" pitchFamily="2" charset="2"/>
            </a:endParaRPr>
          </a:p>
          <a:p>
            <a:r>
              <a:rPr lang="en-GB" sz="800" dirty="0">
                <a:solidFill>
                  <a:schemeClr val="bg1"/>
                </a:solidFill>
                <a:latin typeface="Consolas" panose="020B0609020204030204" pitchFamily="49" charset="0"/>
                <a:cs typeface="Consolas" panose="020B0609020204030204" pitchFamily="49" charset="0"/>
                <a:sym typeface="Wingdings" pitchFamily="2" charset="2"/>
              </a:rPr>
              <a:t>4026532287 net         2   1 root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800" dirty="0">
              <a:solidFill>
                <a:schemeClr val="bg1"/>
              </a:solidFill>
              <a:latin typeface="Consolas" panose="020B0609020204030204" pitchFamily="49" charset="0"/>
              <a:cs typeface="Consolas" panose="020B0609020204030204" pitchFamily="49" charset="0"/>
              <a:sym typeface="Wingdings" pitchFamily="2" charset="2"/>
            </a:endParaRPr>
          </a:p>
          <a:p>
            <a:r>
              <a:rPr lang="en-GB" sz="800" dirty="0">
                <a:solidFill>
                  <a:schemeClr val="bg1"/>
                </a:solidFill>
                <a:latin typeface="Consolas" panose="020B0609020204030204" pitchFamily="49" charset="0"/>
                <a:cs typeface="Consolas" panose="020B0609020204030204" pitchFamily="49" charset="0"/>
                <a:sym typeface="Wingdings" pitchFamily="2" charset="2"/>
              </a:rPr>
              <a:t>4026532364 </a:t>
            </a:r>
            <a:r>
              <a:rPr lang="en-GB" sz="800" dirty="0" err="1">
                <a:solidFill>
                  <a:schemeClr val="bg1"/>
                </a:solidFill>
                <a:latin typeface="Consolas" panose="020B0609020204030204" pitchFamily="49" charset="0"/>
                <a:cs typeface="Consolas" panose="020B0609020204030204" pitchFamily="49" charset="0"/>
                <a:sym typeface="Wingdings" pitchFamily="2" charset="2"/>
              </a:rPr>
              <a:t>mnt</a:t>
            </a:r>
            <a:r>
              <a:rPr lang="en-GB" sz="800" dirty="0">
                <a:solidFill>
                  <a:schemeClr val="bg1"/>
                </a:solidFill>
                <a:latin typeface="Consolas" panose="020B0609020204030204" pitchFamily="49" charset="0"/>
                <a:cs typeface="Consolas" panose="020B0609020204030204" pitchFamily="49" charset="0"/>
                <a:sym typeface="Wingdings" pitchFamily="2" charset="2"/>
              </a:rPr>
              <a:t>         2   1 root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800" dirty="0">
              <a:solidFill>
                <a:schemeClr val="bg1"/>
              </a:solidFill>
              <a:latin typeface="Consolas" panose="020B0609020204030204" pitchFamily="49" charset="0"/>
              <a:cs typeface="Consolas" panose="020B0609020204030204" pitchFamily="49" charset="0"/>
              <a:sym typeface="Wingdings" pitchFamily="2" charset="2"/>
            </a:endParaRPr>
          </a:p>
          <a:p>
            <a:r>
              <a:rPr lang="en-GB" sz="800" dirty="0">
                <a:solidFill>
                  <a:schemeClr val="bg1"/>
                </a:solidFill>
                <a:latin typeface="Consolas" panose="020B0609020204030204" pitchFamily="49" charset="0"/>
                <a:cs typeface="Consolas" panose="020B0609020204030204" pitchFamily="49" charset="0"/>
                <a:sym typeface="Wingdings" pitchFamily="2" charset="2"/>
              </a:rPr>
              <a:t>4026532365 </a:t>
            </a:r>
            <a:r>
              <a:rPr lang="en-GB" sz="800" dirty="0" err="1">
                <a:solidFill>
                  <a:schemeClr val="bg1"/>
                </a:solidFill>
                <a:latin typeface="Consolas" panose="020B0609020204030204" pitchFamily="49" charset="0"/>
                <a:cs typeface="Consolas" panose="020B0609020204030204" pitchFamily="49" charset="0"/>
                <a:sym typeface="Wingdings" pitchFamily="2" charset="2"/>
              </a:rPr>
              <a:t>uts</a:t>
            </a:r>
            <a:r>
              <a:rPr lang="en-GB" sz="800" dirty="0">
                <a:solidFill>
                  <a:schemeClr val="bg1"/>
                </a:solidFill>
                <a:latin typeface="Consolas" panose="020B0609020204030204" pitchFamily="49" charset="0"/>
                <a:cs typeface="Consolas" panose="020B0609020204030204" pitchFamily="49" charset="0"/>
                <a:sym typeface="Wingdings" pitchFamily="2" charset="2"/>
              </a:rPr>
              <a:t>         2   1 root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800" dirty="0">
              <a:solidFill>
                <a:schemeClr val="bg1"/>
              </a:solidFill>
              <a:latin typeface="Consolas" panose="020B0609020204030204" pitchFamily="49" charset="0"/>
              <a:cs typeface="Consolas" panose="020B0609020204030204" pitchFamily="49" charset="0"/>
              <a:sym typeface="Wingdings" pitchFamily="2" charset="2"/>
            </a:endParaRPr>
          </a:p>
          <a:p>
            <a:r>
              <a:rPr lang="en-GB" sz="800" dirty="0">
                <a:solidFill>
                  <a:schemeClr val="bg1"/>
                </a:solidFill>
                <a:latin typeface="Consolas" panose="020B0609020204030204" pitchFamily="49" charset="0"/>
                <a:cs typeface="Consolas" panose="020B0609020204030204" pitchFamily="49" charset="0"/>
                <a:sym typeface="Wingdings" pitchFamily="2" charset="2"/>
              </a:rPr>
              <a:t>4026532366 </a:t>
            </a:r>
            <a:r>
              <a:rPr lang="en-GB" sz="800" dirty="0" err="1">
                <a:solidFill>
                  <a:schemeClr val="bg1"/>
                </a:solidFill>
                <a:latin typeface="Consolas" panose="020B0609020204030204" pitchFamily="49" charset="0"/>
                <a:cs typeface="Consolas" panose="020B0609020204030204" pitchFamily="49" charset="0"/>
                <a:sym typeface="Wingdings" pitchFamily="2" charset="2"/>
              </a:rPr>
              <a:t>ipc</a:t>
            </a:r>
            <a:r>
              <a:rPr lang="en-GB" sz="800" dirty="0">
                <a:solidFill>
                  <a:schemeClr val="bg1"/>
                </a:solidFill>
                <a:latin typeface="Consolas" panose="020B0609020204030204" pitchFamily="49" charset="0"/>
                <a:cs typeface="Consolas" panose="020B0609020204030204" pitchFamily="49" charset="0"/>
                <a:sym typeface="Wingdings" pitchFamily="2" charset="2"/>
              </a:rPr>
              <a:t>         2   1 root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800" dirty="0">
              <a:solidFill>
                <a:schemeClr val="bg1"/>
              </a:solidFill>
              <a:latin typeface="Consolas" panose="020B0609020204030204" pitchFamily="49" charset="0"/>
              <a:cs typeface="Consolas" panose="020B0609020204030204" pitchFamily="49" charset="0"/>
              <a:sym typeface="Wingdings" pitchFamily="2" charset="2"/>
            </a:endParaRPr>
          </a:p>
          <a:p>
            <a:r>
              <a:rPr lang="en-GB" sz="800" dirty="0">
                <a:solidFill>
                  <a:schemeClr val="bg1"/>
                </a:solidFill>
                <a:latin typeface="Consolas" panose="020B0609020204030204" pitchFamily="49" charset="0"/>
                <a:cs typeface="Consolas" panose="020B0609020204030204" pitchFamily="49" charset="0"/>
                <a:sym typeface="Wingdings" pitchFamily="2" charset="2"/>
              </a:rPr>
              <a:t>4026532367 </a:t>
            </a:r>
            <a:r>
              <a:rPr lang="en-GB" sz="800" dirty="0" err="1">
                <a:solidFill>
                  <a:schemeClr val="bg1"/>
                </a:solidFill>
                <a:latin typeface="Consolas" panose="020B0609020204030204" pitchFamily="49" charset="0"/>
                <a:cs typeface="Consolas" panose="020B0609020204030204" pitchFamily="49" charset="0"/>
                <a:sym typeface="Wingdings" pitchFamily="2" charset="2"/>
              </a:rPr>
              <a:t>pid</a:t>
            </a:r>
            <a:r>
              <a:rPr lang="en-GB" sz="800" dirty="0">
                <a:solidFill>
                  <a:schemeClr val="bg1"/>
                </a:solidFill>
                <a:latin typeface="Consolas" panose="020B0609020204030204" pitchFamily="49" charset="0"/>
                <a:cs typeface="Consolas" panose="020B0609020204030204" pitchFamily="49" charset="0"/>
                <a:sym typeface="Wingdings" pitchFamily="2" charset="2"/>
              </a:rPr>
              <a:t>         2   1 root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800" dirty="0">
              <a:solidFill>
                <a:schemeClr val="bg1"/>
              </a:solidFill>
              <a:latin typeface="Consolas" panose="020B0609020204030204" pitchFamily="49" charset="0"/>
              <a:cs typeface="Consolas" panose="020B0609020204030204" pitchFamily="49" charset="0"/>
              <a:sym typeface="Wingdings" pitchFamily="2" charset="2"/>
            </a:endParaRPr>
          </a:p>
          <a:p>
            <a:r>
              <a:rPr lang="en-GB" sz="800" dirty="0">
                <a:solidFill>
                  <a:schemeClr val="bg1"/>
                </a:solidFill>
                <a:latin typeface="Consolas" panose="020B0609020204030204" pitchFamily="49" charset="0"/>
                <a:cs typeface="Consolas" panose="020B0609020204030204" pitchFamily="49" charset="0"/>
                <a:sym typeface="Wingdings" pitchFamily="2" charset="2"/>
              </a:rPr>
              <a:t>4026532368 </a:t>
            </a:r>
            <a:r>
              <a:rPr lang="en-GB" sz="800" dirty="0" err="1">
                <a:solidFill>
                  <a:schemeClr val="bg1"/>
                </a:solidFill>
                <a:latin typeface="Consolas" panose="020B0609020204030204" pitchFamily="49" charset="0"/>
                <a:cs typeface="Consolas" panose="020B0609020204030204" pitchFamily="49" charset="0"/>
                <a:sym typeface="Wingdings" pitchFamily="2" charset="2"/>
              </a:rPr>
              <a:t>cgroup</a:t>
            </a:r>
            <a:r>
              <a:rPr lang="en-GB" sz="800" dirty="0">
                <a:solidFill>
                  <a:schemeClr val="bg1"/>
                </a:solidFill>
                <a:latin typeface="Consolas" panose="020B0609020204030204" pitchFamily="49" charset="0"/>
                <a:cs typeface="Consolas" panose="020B0609020204030204" pitchFamily="49" charset="0"/>
                <a:sym typeface="Wingdings" pitchFamily="2" charset="2"/>
              </a:rPr>
              <a:t>      2   1 root </a:t>
            </a:r>
            <a:r>
              <a:rPr lang="en-GB" sz="800" dirty="0" err="1">
                <a:solidFill>
                  <a:schemeClr val="bg1"/>
                </a:solidFill>
                <a:latin typeface="Consolas" panose="020B0609020204030204" pitchFamily="49" charset="0"/>
                <a:cs typeface="Consolas" panose="020B0609020204030204" pitchFamily="49" charset="0"/>
                <a:sym typeface="Wingdings" pitchFamily="2" charset="2"/>
              </a:rPr>
              <a:t>sh</a:t>
            </a:r>
            <a:endParaRPr lang="en-BG" sz="800" dirty="0">
              <a:solidFill>
                <a:schemeClr val="bg1"/>
              </a:solidFill>
              <a:latin typeface="Consolas" panose="020B0609020204030204" pitchFamily="49" charset="0"/>
              <a:cs typeface="Consolas" panose="020B0609020204030204" pitchFamily="49" charset="0"/>
              <a:sym typeface="Wingdings" pitchFamily="2" charset="2"/>
            </a:endParaRPr>
          </a:p>
        </p:txBody>
      </p:sp>
    </p:spTree>
    <p:extLst>
      <p:ext uri="{BB962C8B-B14F-4D97-AF65-F5344CB8AC3E}">
        <p14:creationId xmlns:p14="http://schemas.microsoft.com/office/powerpoint/2010/main" val="28462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5" y="1707675"/>
            <a:ext cx="641798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namespaces II</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155AD80-7443-62D8-13EA-E85D6414E390}"/>
              </a:ext>
            </a:extLst>
          </p:cNvPr>
          <p:cNvSpPr txBox="1"/>
          <p:nvPr/>
        </p:nvSpPr>
        <p:spPr>
          <a:xfrm>
            <a:off x="911075" y="2364734"/>
            <a:ext cx="7730837" cy="2462213"/>
          </a:xfrm>
          <a:prstGeom prst="rect">
            <a:avLst/>
          </a:prstGeom>
          <a:noFill/>
        </p:spPr>
        <p:txBody>
          <a:bodyPr wrap="square" rtlCol="0">
            <a:spAutoFit/>
          </a:bodyPr>
          <a:lstStyle/>
          <a:p>
            <a:r>
              <a:rPr lang="en-BG" dirty="0">
                <a:solidFill>
                  <a:schemeClr val="bg1"/>
                </a:solidFill>
              </a:rPr>
              <a:t>Several kind of namespaces are supported</a:t>
            </a:r>
          </a:p>
          <a:p>
            <a:endParaRPr lang="en-BG" dirty="0">
              <a:solidFill>
                <a:schemeClr val="bg1"/>
              </a:solidFill>
            </a:endParaRPr>
          </a:p>
          <a:p>
            <a:pPr marL="285750" indent="-285750">
              <a:buClr>
                <a:schemeClr val="bg1"/>
              </a:buClr>
              <a:buFont typeface="Arial" panose="020B0604020202020204" pitchFamily="34" charset="0"/>
              <a:buChar char="•"/>
            </a:pPr>
            <a:r>
              <a:rPr lang="en-BG" dirty="0">
                <a:solidFill>
                  <a:schemeClr val="bg1"/>
                </a:solidFill>
              </a:rPr>
              <a:t>Mount (</a:t>
            </a:r>
            <a:r>
              <a:rPr lang="en-BG" dirty="0">
                <a:solidFill>
                  <a:schemeClr val="bg1"/>
                </a:solidFill>
                <a:highlight>
                  <a:srgbClr val="808080"/>
                </a:highlight>
                <a:latin typeface="Consolas" panose="020B0609020204030204" pitchFamily="49" charset="0"/>
                <a:cs typeface="Consolas" panose="020B0609020204030204" pitchFamily="49" charset="0"/>
              </a:rPr>
              <a:t>mount</a:t>
            </a:r>
            <a:r>
              <a:rPr lang="en-BG" dirty="0">
                <a:solidFill>
                  <a:schemeClr val="bg1"/>
                </a:solidFill>
              </a:rPr>
              <a:t>)</a:t>
            </a:r>
          </a:p>
          <a:p>
            <a:pPr marL="285750" indent="-285750">
              <a:buClr>
                <a:schemeClr val="bg1"/>
              </a:buClr>
              <a:buFont typeface="Arial" panose="020B0604020202020204" pitchFamily="34" charset="0"/>
              <a:buChar char="•"/>
            </a:pPr>
            <a:r>
              <a:rPr lang="en-BG" dirty="0">
                <a:solidFill>
                  <a:schemeClr val="bg1"/>
                </a:solidFill>
              </a:rPr>
              <a:t>Process ID (</a:t>
            </a:r>
            <a:r>
              <a:rPr lang="en-BG" dirty="0">
                <a:solidFill>
                  <a:schemeClr val="bg1"/>
                </a:solidFill>
                <a:highlight>
                  <a:srgbClr val="808080"/>
                </a:highlight>
                <a:latin typeface="Consolas" panose="020B0609020204030204" pitchFamily="49" charset="0"/>
                <a:cs typeface="Consolas" panose="020B0609020204030204" pitchFamily="49" charset="0"/>
              </a:rPr>
              <a:t>pid</a:t>
            </a:r>
            <a:r>
              <a:rPr lang="en-BG" dirty="0">
                <a:solidFill>
                  <a:schemeClr val="bg1"/>
                </a:solidFill>
              </a:rPr>
              <a:t>)</a:t>
            </a:r>
          </a:p>
          <a:p>
            <a:pPr marL="285750" indent="-285750">
              <a:buClr>
                <a:schemeClr val="bg1"/>
              </a:buClr>
              <a:buFont typeface="Arial" panose="020B0604020202020204" pitchFamily="34" charset="0"/>
              <a:buChar char="•"/>
            </a:pPr>
            <a:r>
              <a:rPr lang="en-BG" dirty="0">
                <a:solidFill>
                  <a:schemeClr val="bg1"/>
                </a:solidFill>
              </a:rPr>
              <a:t>Network (</a:t>
            </a:r>
            <a:r>
              <a:rPr lang="en-BG" dirty="0">
                <a:solidFill>
                  <a:schemeClr val="bg1"/>
                </a:solidFill>
                <a:highlight>
                  <a:srgbClr val="808080"/>
                </a:highlight>
                <a:latin typeface="Consolas" panose="020B0609020204030204" pitchFamily="49" charset="0"/>
                <a:cs typeface="Consolas" panose="020B0609020204030204" pitchFamily="49" charset="0"/>
              </a:rPr>
              <a:t>net</a:t>
            </a:r>
            <a:r>
              <a:rPr lang="en-BG" dirty="0">
                <a:solidFill>
                  <a:schemeClr val="bg1"/>
                </a:solidFill>
              </a:rPr>
              <a:t>)</a:t>
            </a:r>
          </a:p>
          <a:p>
            <a:pPr marL="285750" indent="-285750">
              <a:buClr>
                <a:schemeClr val="bg1"/>
              </a:buClr>
              <a:buFont typeface="Arial" panose="020B0604020202020204" pitchFamily="34" charset="0"/>
              <a:buChar char="•"/>
            </a:pPr>
            <a:r>
              <a:rPr lang="en-BG" dirty="0">
                <a:solidFill>
                  <a:schemeClr val="bg1"/>
                </a:solidFill>
              </a:rPr>
              <a:t>Interprocess Communication (</a:t>
            </a:r>
            <a:r>
              <a:rPr lang="en-BG" dirty="0">
                <a:solidFill>
                  <a:schemeClr val="bg1"/>
                </a:solidFill>
                <a:highlight>
                  <a:srgbClr val="808080"/>
                </a:highlight>
                <a:latin typeface="Consolas" panose="020B0609020204030204" pitchFamily="49" charset="0"/>
                <a:cs typeface="Consolas" panose="020B0609020204030204" pitchFamily="49" charset="0"/>
              </a:rPr>
              <a:t>ipc</a:t>
            </a:r>
            <a:r>
              <a:rPr lang="en-BG" dirty="0">
                <a:solidFill>
                  <a:schemeClr val="bg1"/>
                </a:solidFill>
              </a:rPr>
              <a:t>)</a:t>
            </a:r>
          </a:p>
          <a:p>
            <a:pPr marL="285750" indent="-285750">
              <a:buClr>
                <a:schemeClr val="bg1"/>
              </a:buClr>
              <a:buFont typeface="Arial" panose="020B0604020202020204" pitchFamily="34" charset="0"/>
              <a:buChar char="•"/>
            </a:pPr>
            <a:r>
              <a:rPr lang="en-BG" dirty="0">
                <a:solidFill>
                  <a:schemeClr val="bg1"/>
                </a:solidFill>
              </a:rPr>
              <a:t>Unix Timesharing System (</a:t>
            </a:r>
            <a:r>
              <a:rPr lang="en-BG" dirty="0">
                <a:solidFill>
                  <a:schemeClr val="bg1"/>
                </a:solidFill>
                <a:highlight>
                  <a:srgbClr val="808080"/>
                </a:highlight>
                <a:latin typeface="Consolas" panose="020B0609020204030204" pitchFamily="49" charset="0"/>
                <a:cs typeface="Consolas" panose="020B0609020204030204" pitchFamily="49" charset="0"/>
              </a:rPr>
              <a:t>uts</a:t>
            </a:r>
            <a:r>
              <a:rPr lang="en-BG" dirty="0">
                <a:solidFill>
                  <a:schemeClr val="bg1"/>
                </a:solidFill>
              </a:rPr>
              <a:t>)</a:t>
            </a:r>
          </a:p>
          <a:p>
            <a:pPr marL="285750" indent="-285750">
              <a:buClr>
                <a:schemeClr val="bg1"/>
              </a:buClr>
              <a:buFont typeface="Arial" panose="020B0604020202020204" pitchFamily="34" charset="0"/>
              <a:buChar char="•"/>
            </a:pPr>
            <a:r>
              <a:rPr lang="en-BG" dirty="0">
                <a:solidFill>
                  <a:schemeClr val="bg1"/>
                </a:solidFill>
              </a:rPr>
              <a:t>User ID (</a:t>
            </a:r>
            <a:r>
              <a:rPr lang="en-BG" dirty="0">
                <a:solidFill>
                  <a:schemeClr val="bg1"/>
                </a:solidFill>
                <a:highlight>
                  <a:srgbClr val="808080"/>
                </a:highlight>
                <a:latin typeface="Consolas" panose="020B0609020204030204" pitchFamily="49" charset="0"/>
                <a:cs typeface="Consolas" panose="020B0609020204030204" pitchFamily="49" charset="0"/>
              </a:rPr>
              <a:t>user</a:t>
            </a:r>
            <a:r>
              <a:rPr lang="en-BG" dirty="0">
                <a:solidFill>
                  <a:schemeClr val="bg1"/>
                </a:solidFill>
              </a:rPr>
              <a:t>)</a:t>
            </a:r>
          </a:p>
          <a:p>
            <a:pPr marL="285750" indent="-285750">
              <a:buClr>
                <a:schemeClr val="bg1"/>
              </a:buClr>
              <a:buFont typeface="Arial" panose="020B0604020202020204" pitchFamily="34" charset="0"/>
              <a:buChar char="•"/>
            </a:pPr>
            <a:r>
              <a:rPr lang="en-BG" dirty="0">
                <a:solidFill>
                  <a:schemeClr val="bg1"/>
                </a:solidFill>
              </a:rPr>
              <a:t>Control Group (</a:t>
            </a:r>
            <a:r>
              <a:rPr lang="en-BG" dirty="0">
                <a:solidFill>
                  <a:schemeClr val="bg1"/>
                </a:solidFill>
                <a:highlight>
                  <a:srgbClr val="808080"/>
                </a:highlight>
                <a:latin typeface="Consolas" panose="020B0609020204030204" pitchFamily="49" charset="0"/>
                <a:cs typeface="Consolas" panose="020B0609020204030204" pitchFamily="49" charset="0"/>
              </a:rPr>
              <a:t>cgroup</a:t>
            </a:r>
            <a:r>
              <a:rPr lang="en-BG" dirty="0">
                <a:solidFill>
                  <a:schemeClr val="bg1"/>
                </a:solidFill>
              </a:rPr>
              <a:t>)</a:t>
            </a:r>
          </a:p>
          <a:p>
            <a:endParaRPr lang="en-BG" dirty="0">
              <a:solidFill>
                <a:schemeClr val="bg1"/>
              </a:solidFill>
            </a:endParaRPr>
          </a:p>
          <a:p>
            <a:endParaRPr lang="en-US" dirty="0">
              <a:solidFill>
                <a:schemeClr val="bg1"/>
              </a:solidFill>
            </a:endParaRPr>
          </a:p>
        </p:txBody>
      </p:sp>
      <p:pic>
        <p:nvPicPr>
          <p:cNvPr id="9" name="Picture 8" descr="A picture containing text&#10;&#10;Description automatically generated">
            <a:extLst>
              <a:ext uri="{FF2B5EF4-FFF2-40B4-BE49-F238E27FC236}">
                <a16:creationId xmlns:a16="http://schemas.microsoft.com/office/drawing/2014/main" id="{B0BB94A1-44D0-16F1-21E6-374B4E1A9E9B}"/>
              </a:ext>
            </a:extLst>
          </p:cNvPr>
          <p:cNvPicPr>
            <a:picLocks noChangeAspect="1"/>
          </p:cNvPicPr>
          <p:nvPr/>
        </p:nvPicPr>
        <p:blipFill>
          <a:blip r:embed="rId3"/>
          <a:stretch>
            <a:fillRect/>
          </a:stretch>
        </p:blipFill>
        <p:spPr>
          <a:xfrm>
            <a:off x="4645597" y="758359"/>
            <a:ext cx="3118709" cy="3563125"/>
          </a:xfrm>
          <a:prstGeom prst="rect">
            <a:avLst/>
          </a:prstGeom>
        </p:spPr>
      </p:pic>
      <p:sp>
        <p:nvSpPr>
          <p:cNvPr id="10" name="TextBox 9">
            <a:extLst>
              <a:ext uri="{FF2B5EF4-FFF2-40B4-BE49-F238E27FC236}">
                <a16:creationId xmlns:a16="http://schemas.microsoft.com/office/drawing/2014/main" id="{5BAF7028-4645-90BA-557C-BCC1EEC0DB34}"/>
              </a:ext>
            </a:extLst>
          </p:cNvPr>
          <p:cNvSpPr txBox="1"/>
          <p:nvPr/>
        </p:nvSpPr>
        <p:spPr>
          <a:xfrm>
            <a:off x="5565568" y="4370654"/>
            <a:ext cx="1336963" cy="307777"/>
          </a:xfrm>
          <a:prstGeom prst="rect">
            <a:avLst/>
          </a:prstGeom>
          <a:noFill/>
        </p:spPr>
        <p:txBody>
          <a:bodyPr wrap="square" rtlCol="0">
            <a:spAutoFit/>
          </a:bodyPr>
          <a:lstStyle/>
          <a:p>
            <a:pPr algn="ctr"/>
            <a:r>
              <a:rPr lang="en-BG" dirty="0">
                <a:solidFill>
                  <a:schemeClr val="bg1"/>
                </a:solidFill>
              </a:rPr>
              <a:t>Attack vectors</a:t>
            </a:r>
          </a:p>
        </p:txBody>
      </p:sp>
      <p:sp>
        <p:nvSpPr>
          <p:cNvPr id="14" name="Freeform 13">
            <a:extLst>
              <a:ext uri="{FF2B5EF4-FFF2-40B4-BE49-F238E27FC236}">
                <a16:creationId xmlns:a16="http://schemas.microsoft.com/office/drawing/2014/main" id="{19CFC78D-E0DC-A03A-8255-92B0B7CC7D1B}"/>
              </a:ext>
            </a:extLst>
          </p:cNvPr>
          <p:cNvSpPr/>
          <p:nvPr/>
        </p:nvSpPr>
        <p:spPr>
          <a:xfrm>
            <a:off x="2666025" y="2973675"/>
            <a:ext cx="2881746" cy="1485802"/>
          </a:xfrm>
          <a:custGeom>
            <a:avLst/>
            <a:gdLst>
              <a:gd name="connsiteX0" fmla="*/ 0 w 2881746"/>
              <a:gd name="connsiteY0" fmla="*/ 143182 h 1485802"/>
              <a:gd name="connsiteX1" fmla="*/ 1620982 w 2881746"/>
              <a:gd name="connsiteY1" fmla="*/ 108545 h 1485802"/>
              <a:gd name="connsiteX2" fmla="*/ 2209800 w 2881746"/>
              <a:gd name="connsiteY2" fmla="*/ 1348527 h 1485802"/>
              <a:gd name="connsiteX3" fmla="*/ 2881746 w 2881746"/>
              <a:gd name="connsiteY3" fmla="*/ 1466291 h 1485802"/>
            </a:gdLst>
            <a:ahLst/>
            <a:cxnLst>
              <a:cxn ang="0">
                <a:pos x="connsiteX0" y="connsiteY0"/>
              </a:cxn>
              <a:cxn ang="0">
                <a:pos x="connsiteX1" y="connsiteY1"/>
              </a:cxn>
              <a:cxn ang="0">
                <a:pos x="connsiteX2" y="connsiteY2"/>
              </a:cxn>
              <a:cxn ang="0">
                <a:pos x="connsiteX3" y="connsiteY3"/>
              </a:cxn>
            </a:cxnLst>
            <a:rect l="l" t="t" r="r" b="b"/>
            <a:pathLst>
              <a:path w="2881746" h="1485802">
                <a:moveTo>
                  <a:pt x="0" y="143182"/>
                </a:moveTo>
                <a:cubicBezTo>
                  <a:pt x="626341" y="25418"/>
                  <a:pt x="1252682" y="-92346"/>
                  <a:pt x="1620982" y="108545"/>
                </a:cubicBezTo>
                <a:cubicBezTo>
                  <a:pt x="1989282" y="309436"/>
                  <a:pt x="1999673" y="1122236"/>
                  <a:pt x="2209800" y="1348527"/>
                </a:cubicBezTo>
                <a:cubicBezTo>
                  <a:pt x="2419927" y="1574818"/>
                  <a:pt x="2773219" y="1448973"/>
                  <a:pt x="2881746" y="1466291"/>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17" name="Freeform 16">
            <a:extLst>
              <a:ext uri="{FF2B5EF4-FFF2-40B4-BE49-F238E27FC236}">
                <a16:creationId xmlns:a16="http://schemas.microsoft.com/office/drawing/2014/main" id="{A02522B1-E64B-1A3E-DB9D-3B9950DBA403}"/>
              </a:ext>
            </a:extLst>
          </p:cNvPr>
          <p:cNvSpPr/>
          <p:nvPr/>
        </p:nvSpPr>
        <p:spPr>
          <a:xfrm>
            <a:off x="2489886" y="3961074"/>
            <a:ext cx="3057885" cy="709607"/>
          </a:xfrm>
          <a:custGeom>
            <a:avLst/>
            <a:gdLst>
              <a:gd name="connsiteX0" fmla="*/ 0 w 2881746"/>
              <a:gd name="connsiteY0" fmla="*/ 143182 h 1485802"/>
              <a:gd name="connsiteX1" fmla="*/ 1620982 w 2881746"/>
              <a:gd name="connsiteY1" fmla="*/ 108545 h 1485802"/>
              <a:gd name="connsiteX2" fmla="*/ 2209800 w 2881746"/>
              <a:gd name="connsiteY2" fmla="*/ 1348527 h 1485802"/>
              <a:gd name="connsiteX3" fmla="*/ 2881746 w 2881746"/>
              <a:gd name="connsiteY3" fmla="*/ 1466291 h 1485802"/>
            </a:gdLst>
            <a:ahLst/>
            <a:cxnLst>
              <a:cxn ang="0">
                <a:pos x="connsiteX0" y="connsiteY0"/>
              </a:cxn>
              <a:cxn ang="0">
                <a:pos x="connsiteX1" y="connsiteY1"/>
              </a:cxn>
              <a:cxn ang="0">
                <a:pos x="connsiteX2" y="connsiteY2"/>
              </a:cxn>
              <a:cxn ang="0">
                <a:pos x="connsiteX3" y="connsiteY3"/>
              </a:cxn>
            </a:cxnLst>
            <a:rect l="l" t="t" r="r" b="b"/>
            <a:pathLst>
              <a:path w="2881746" h="1485802">
                <a:moveTo>
                  <a:pt x="0" y="143182"/>
                </a:moveTo>
                <a:cubicBezTo>
                  <a:pt x="626341" y="25418"/>
                  <a:pt x="1252682" y="-92346"/>
                  <a:pt x="1620982" y="108545"/>
                </a:cubicBezTo>
                <a:cubicBezTo>
                  <a:pt x="1989282" y="309436"/>
                  <a:pt x="1999673" y="1122236"/>
                  <a:pt x="2209800" y="1348527"/>
                </a:cubicBezTo>
                <a:cubicBezTo>
                  <a:pt x="2419927" y="1574818"/>
                  <a:pt x="2773219" y="1448973"/>
                  <a:pt x="2881746" y="1466291"/>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18" name="Freeform 17">
            <a:extLst>
              <a:ext uri="{FF2B5EF4-FFF2-40B4-BE49-F238E27FC236}">
                <a16:creationId xmlns:a16="http://schemas.microsoft.com/office/drawing/2014/main" id="{AAEBE0BF-B32A-FA62-0385-6224C034DB49}"/>
              </a:ext>
            </a:extLst>
          </p:cNvPr>
          <p:cNvSpPr/>
          <p:nvPr/>
        </p:nvSpPr>
        <p:spPr>
          <a:xfrm>
            <a:off x="2540500" y="2777033"/>
            <a:ext cx="3078480" cy="1669376"/>
          </a:xfrm>
          <a:custGeom>
            <a:avLst/>
            <a:gdLst>
              <a:gd name="connsiteX0" fmla="*/ 0 w 2881746"/>
              <a:gd name="connsiteY0" fmla="*/ 143182 h 1485802"/>
              <a:gd name="connsiteX1" fmla="*/ 1620982 w 2881746"/>
              <a:gd name="connsiteY1" fmla="*/ 108545 h 1485802"/>
              <a:gd name="connsiteX2" fmla="*/ 2209800 w 2881746"/>
              <a:gd name="connsiteY2" fmla="*/ 1348527 h 1485802"/>
              <a:gd name="connsiteX3" fmla="*/ 2881746 w 2881746"/>
              <a:gd name="connsiteY3" fmla="*/ 1466291 h 1485802"/>
            </a:gdLst>
            <a:ahLst/>
            <a:cxnLst>
              <a:cxn ang="0">
                <a:pos x="connsiteX0" y="connsiteY0"/>
              </a:cxn>
              <a:cxn ang="0">
                <a:pos x="connsiteX1" y="connsiteY1"/>
              </a:cxn>
              <a:cxn ang="0">
                <a:pos x="connsiteX2" y="connsiteY2"/>
              </a:cxn>
              <a:cxn ang="0">
                <a:pos x="connsiteX3" y="connsiteY3"/>
              </a:cxn>
            </a:cxnLst>
            <a:rect l="l" t="t" r="r" b="b"/>
            <a:pathLst>
              <a:path w="2881746" h="1485802">
                <a:moveTo>
                  <a:pt x="0" y="143182"/>
                </a:moveTo>
                <a:cubicBezTo>
                  <a:pt x="626341" y="25418"/>
                  <a:pt x="1252682" y="-92346"/>
                  <a:pt x="1620982" y="108545"/>
                </a:cubicBezTo>
                <a:cubicBezTo>
                  <a:pt x="1989282" y="309436"/>
                  <a:pt x="1999673" y="1122236"/>
                  <a:pt x="2209800" y="1348527"/>
                </a:cubicBezTo>
                <a:cubicBezTo>
                  <a:pt x="2419927" y="1574818"/>
                  <a:pt x="2773219" y="1448973"/>
                  <a:pt x="2881746" y="1466291"/>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19" name="Freeform 18">
            <a:extLst>
              <a:ext uri="{FF2B5EF4-FFF2-40B4-BE49-F238E27FC236}">
                <a16:creationId xmlns:a16="http://schemas.microsoft.com/office/drawing/2014/main" id="{78613CE9-A5B8-ED66-7B95-5530F31B8DC6}"/>
              </a:ext>
            </a:extLst>
          </p:cNvPr>
          <p:cNvSpPr/>
          <p:nvPr/>
        </p:nvSpPr>
        <p:spPr>
          <a:xfrm>
            <a:off x="2487088" y="3197947"/>
            <a:ext cx="3078480" cy="1434492"/>
          </a:xfrm>
          <a:custGeom>
            <a:avLst/>
            <a:gdLst>
              <a:gd name="connsiteX0" fmla="*/ 0 w 2881746"/>
              <a:gd name="connsiteY0" fmla="*/ 143182 h 1485802"/>
              <a:gd name="connsiteX1" fmla="*/ 1620982 w 2881746"/>
              <a:gd name="connsiteY1" fmla="*/ 108545 h 1485802"/>
              <a:gd name="connsiteX2" fmla="*/ 2209800 w 2881746"/>
              <a:gd name="connsiteY2" fmla="*/ 1348527 h 1485802"/>
              <a:gd name="connsiteX3" fmla="*/ 2881746 w 2881746"/>
              <a:gd name="connsiteY3" fmla="*/ 1466291 h 1485802"/>
            </a:gdLst>
            <a:ahLst/>
            <a:cxnLst>
              <a:cxn ang="0">
                <a:pos x="connsiteX0" y="connsiteY0"/>
              </a:cxn>
              <a:cxn ang="0">
                <a:pos x="connsiteX1" y="connsiteY1"/>
              </a:cxn>
              <a:cxn ang="0">
                <a:pos x="connsiteX2" y="connsiteY2"/>
              </a:cxn>
              <a:cxn ang="0">
                <a:pos x="connsiteX3" y="connsiteY3"/>
              </a:cxn>
            </a:cxnLst>
            <a:rect l="l" t="t" r="r" b="b"/>
            <a:pathLst>
              <a:path w="2881746" h="1485802">
                <a:moveTo>
                  <a:pt x="0" y="143182"/>
                </a:moveTo>
                <a:cubicBezTo>
                  <a:pt x="626341" y="25418"/>
                  <a:pt x="1252682" y="-92346"/>
                  <a:pt x="1620982" y="108545"/>
                </a:cubicBezTo>
                <a:cubicBezTo>
                  <a:pt x="1989282" y="309436"/>
                  <a:pt x="1999673" y="1122236"/>
                  <a:pt x="2209800" y="1348527"/>
                </a:cubicBezTo>
                <a:cubicBezTo>
                  <a:pt x="2419927" y="1574818"/>
                  <a:pt x="2773219" y="1448973"/>
                  <a:pt x="2881746" y="1466291"/>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20" name="Freeform 19">
            <a:extLst>
              <a:ext uri="{FF2B5EF4-FFF2-40B4-BE49-F238E27FC236}">
                <a16:creationId xmlns:a16="http://schemas.microsoft.com/office/drawing/2014/main" id="{7099D49D-EA82-C158-7E9A-B74342AB4730}"/>
              </a:ext>
            </a:extLst>
          </p:cNvPr>
          <p:cNvSpPr/>
          <p:nvPr/>
        </p:nvSpPr>
        <p:spPr>
          <a:xfrm>
            <a:off x="3155890" y="4167546"/>
            <a:ext cx="2409678" cy="363222"/>
          </a:xfrm>
          <a:custGeom>
            <a:avLst/>
            <a:gdLst>
              <a:gd name="connsiteX0" fmla="*/ 0 w 2881746"/>
              <a:gd name="connsiteY0" fmla="*/ 143182 h 1485802"/>
              <a:gd name="connsiteX1" fmla="*/ 1620982 w 2881746"/>
              <a:gd name="connsiteY1" fmla="*/ 108545 h 1485802"/>
              <a:gd name="connsiteX2" fmla="*/ 2209800 w 2881746"/>
              <a:gd name="connsiteY2" fmla="*/ 1348527 h 1485802"/>
              <a:gd name="connsiteX3" fmla="*/ 2881746 w 2881746"/>
              <a:gd name="connsiteY3" fmla="*/ 1466291 h 1485802"/>
            </a:gdLst>
            <a:ahLst/>
            <a:cxnLst>
              <a:cxn ang="0">
                <a:pos x="connsiteX0" y="connsiteY0"/>
              </a:cxn>
              <a:cxn ang="0">
                <a:pos x="connsiteX1" y="connsiteY1"/>
              </a:cxn>
              <a:cxn ang="0">
                <a:pos x="connsiteX2" y="connsiteY2"/>
              </a:cxn>
              <a:cxn ang="0">
                <a:pos x="connsiteX3" y="connsiteY3"/>
              </a:cxn>
            </a:cxnLst>
            <a:rect l="l" t="t" r="r" b="b"/>
            <a:pathLst>
              <a:path w="2881746" h="1485802">
                <a:moveTo>
                  <a:pt x="0" y="143182"/>
                </a:moveTo>
                <a:cubicBezTo>
                  <a:pt x="626341" y="25418"/>
                  <a:pt x="1252682" y="-92346"/>
                  <a:pt x="1620982" y="108545"/>
                </a:cubicBezTo>
                <a:cubicBezTo>
                  <a:pt x="1989282" y="309436"/>
                  <a:pt x="1999673" y="1122236"/>
                  <a:pt x="2209800" y="1348527"/>
                </a:cubicBezTo>
                <a:cubicBezTo>
                  <a:pt x="2419927" y="1574818"/>
                  <a:pt x="2773219" y="1448973"/>
                  <a:pt x="2881746" y="1466291"/>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Tree>
    <p:extLst>
      <p:ext uri="{BB962C8B-B14F-4D97-AF65-F5344CB8AC3E}">
        <p14:creationId xmlns:p14="http://schemas.microsoft.com/office/powerpoint/2010/main" val="203974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heel(1)">
                                      <p:cBhvr>
                                        <p:cTn id="16" dur="2000"/>
                                        <p:tgtEl>
                                          <p:spTgt spid="17"/>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heel(1)">
                                      <p:cBhvr>
                                        <p:cTn id="19" dur="20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ircle(in)">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7" grpId="0" animBg="1"/>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5" y="1707675"/>
            <a:ext cx="641798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namespaces III</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155AD80-7443-62D8-13EA-E85D6414E390}"/>
              </a:ext>
            </a:extLst>
          </p:cNvPr>
          <p:cNvSpPr txBox="1"/>
          <p:nvPr/>
        </p:nvSpPr>
        <p:spPr>
          <a:xfrm>
            <a:off x="911075" y="2364734"/>
            <a:ext cx="7730837" cy="2739211"/>
          </a:xfrm>
          <a:prstGeom prst="rect">
            <a:avLst/>
          </a:prstGeom>
          <a:noFill/>
        </p:spPr>
        <p:txBody>
          <a:bodyPr wrap="square" rtlCol="0">
            <a:spAutoFit/>
          </a:bodyPr>
          <a:lstStyle/>
          <a:p>
            <a:r>
              <a:rPr lang="en-BG" dirty="0">
                <a:solidFill>
                  <a:schemeClr val="bg1"/>
                </a:solidFill>
              </a:rPr>
              <a:t>Containers do use namespaces to partion different resources.</a:t>
            </a:r>
          </a:p>
          <a:p>
            <a:endParaRPr lang="en-BG" dirty="0">
              <a:solidFill>
                <a:schemeClr val="bg1"/>
              </a:solidFill>
            </a:endParaRPr>
          </a:p>
          <a:p>
            <a:r>
              <a:rPr lang="en-GB" sz="1000" dirty="0" err="1">
                <a:solidFill>
                  <a:schemeClr val="bg1"/>
                </a:solidFill>
                <a:latin typeface="Consolas" panose="020B0609020204030204" pitchFamily="49" charset="0"/>
                <a:cs typeface="Consolas" panose="020B0609020204030204" pitchFamily="49" charset="0"/>
                <a:sym typeface="Wingdings" pitchFamily="2" charset="2"/>
              </a:rPr>
              <a:t>podman</a:t>
            </a:r>
            <a:r>
              <a:rPr lang="en-GB" sz="1000" dirty="0">
                <a:solidFill>
                  <a:schemeClr val="bg1"/>
                </a:solidFill>
                <a:latin typeface="Consolas" panose="020B0609020204030204" pitchFamily="49" charset="0"/>
                <a:cs typeface="Consolas" panose="020B0609020204030204" pitchFamily="49" charset="0"/>
                <a:sym typeface="Wingdings" pitchFamily="2" charset="2"/>
              </a:rPr>
              <a:t> run -it --rm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busybox:latest</a:t>
            </a:r>
            <a:r>
              <a:rPr lang="en-GB" sz="1000" dirty="0">
                <a:solidFill>
                  <a:schemeClr val="bg1"/>
                </a:solidFill>
                <a:latin typeface="Consolas" panose="020B0609020204030204" pitchFamily="49" charset="0"/>
                <a:cs typeface="Consolas" panose="020B0609020204030204" pitchFamily="49" charset="0"/>
                <a:sym typeface="Wingdings" pitchFamily="2" charset="2"/>
              </a:rPr>
              <a:t>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1000" dirty="0">
              <a:solidFill>
                <a:schemeClr val="bg1"/>
              </a:solidFill>
              <a:latin typeface="Consolas" panose="020B0609020204030204" pitchFamily="49" charset="0"/>
              <a:cs typeface="Consolas" panose="020B0609020204030204" pitchFamily="49" charset="0"/>
              <a:sym typeface="Wingdings" pitchFamily="2" charset="2"/>
            </a:endParaRPr>
          </a:p>
          <a:p>
            <a:r>
              <a:rPr lang="en-GB" sz="1000" dirty="0">
                <a:solidFill>
                  <a:schemeClr val="bg1"/>
                </a:solidFill>
                <a:latin typeface="Consolas" panose="020B0609020204030204" pitchFamily="49" charset="0"/>
                <a:cs typeface="Consolas" panose="020B0609020204030204" pitchFamily="49" charset="0"/>
                <a:sym typeface="Wingdings" pitchFamily="2" charset="2"/>
              </a:rPr>
              <a:t>/ #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ps</a:t>
            </a:r>
            <a:endParaRPr lang="en-GB" sz="1000" dirty="0">
              <a:solidFill>
                <a:schemeClr val="bg1"/>
              </a:solidFill>
              <a:latin typeface="Consolas" panose="020B0609020204030204" pitchFamily="49" charset="0"/>
              <a:cs typeface="Consolas" panose="020B0609020204030204" pitchFamily="49" charset="0"/>
              <a:sym typeface="Wingdings" pitchFamily="2" charset="2"/>
            </a:endParaRPr>
          </a:p>
          <a:p>
            <a:r>
              <a:rPr lang="en-GB" sz="1000" dirty="0">
                <a:solidFill>
                  <a:schemeClr val="bg1"/>
                </a:solidFill>
                <a:latin typeface="Consolas" panose="020B0609020204030204" pitchFamily="49" charset="0"/>
                <a:cs typeface="Consolas" panose="020B0609020204030204" pitchFamily="49" charset="0"/>
                <a:sym typeface="Wingdings" pitchFamily="2" charset="2"/>
              </a:rPr>
              <a:t>PID   USER     TIME  COMMAND</a:t>
            </a:r>
          </a:p>
          <a:p>
            <a:r>
              <a:rPr lang="en-GB" sz="1000" dirty="0">
                <a:solidFill>
                  <a:schemeClr val="bg1"/>
                </a:solidFill>
                <a:latin typeface="Consolas" panose="020B0609020204030204" pitchFamily="49" charset="0"/>
                <a:cs typeface="Consolas" panose="020B0609020204030204" pitchFamily="49" charset="0"/>
                <a:sym typeface="Wingdings" pitchFamily="2" charset="2"/>
              </a:rPr>
              <a:t>    1 root      0:00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1000" dirty="0">
              <a:solidFill>
                <a:schemeClr val="bg1"/>
              </a:solidFill>
              <a:latin typeface="Consolas" panose="020B0609020204030204" pitchFamily="49" charset="0"/>
              <a:cs typeface="Consolas" panose="020B0609020204030204" pitchFamily="49" charset="0"/>
              <a:sym typeface="Wingdings" pitchFamily="2" charset="2"/>
            </a:endParaRPr>
          </a:p>
          <a:p>
            <a:r>
              <a:rPr lang="en-GB" sz="1000" dirty="0">
                <a:solidFill>
                  <a:schemeClr val="bg1"/>
                </a:solidFill>
                <a:latin typeface="Consolas" panose="020B0609020204030204" pitchFamily="49" charset="0"/>
                <a:cs typeface="Consolas" panose="020B0609020204030204" pitchFamily="49" charset="0"/>
                <a:sym typeface="Wingdings" pitchFamily="2" charset="2"/>
              </a:rPr>
              <a:t>    2 root      0:00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ps</a:t>
            </a:r>
            <a:endParaRPr lang="en-GB" sz="1000" dirty="0">
              <a:solidFill>
                <a:schemeClr val="bg1"/>
              </a:solidFill>
              <a:latin typeface="Consolas" panose="020B0609020204030204" pitchFamily="49" charset="0"/>
              <a:cs typeface="Consolas" panose="020B0609020204030204" pitchFamily="49" charset="0"/>
              <a:sym typeface="Wingdings" pitchFamily="2" charset="2"/>
            </a:endParaRPr>
          </a:p>
          <a:p>
            <a:r>
              <a:rPr lang="en-GB" sz="1000" dirty="0">
                <a:solidFill>
                  <a:schemeClr val="bg1"/>
                </a:solidFill>
                <a:latin typeface="Consolas" panose="020B0609020204030204" pitchFamily="49" charset="0"/>
                <a:cs typeface="Consolas" panose="020B0609020204030204" pitchFamily="49" charset="0"/>
                <a:sym typeface="Wingdings" pitchFamily="2" charset="2"/>
              </a:rPr>
              <a:t>/ #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1000" dirty="0">
              <a:solidFill>
                <a:schemeClr val="bg1"/>
              </a:solidFill>
              <a:latin typeface="Consolas" panose="020B0609020204030204" pitchFamily="49" charset="0"/>
              <a:cs typeface="Consolas" panose="020B0609020204030204" pitchFamily="49" charset="0"/>
              <a:sym typeface="Wingdings" pitchFamily="2" charset="2"/>
            </a:endParaRPr>
          </a:p>
          <a:p>
            <a:r>
              <a:rPr lang="en-GB" sz="1000" dirty="0">
                <a:solidFill>
                  <a:schemeClr val="bg1"/>
                </a:solidFill>
                <a:latin typeface="Consolas" panose="020B0609020204030204" pitchFamily="49" charset="0"/>
                <a:cs typeface="Consolas" panose="020B0609020204030204" pitchFamily="49" charset="0"/>
                <a:sym typeface="Wingdings" pitchFamily="2" charset="2"/>
              </a:rPr>
              <a:t>/ #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ps</a:t>
            </a:r>
            <a:endParaRPr lang="en-GB" sz="1000" dirty="0">
              <a:solidFill>
                <a:schemeClr val="bg1"/>
              </a:solidFill>
              <a:latin typeface="Consolas" panose="020B0609020204030204" pitchFamily="49" charset="0"/>
              <a:cs typeface="Consolas" panose="020B0609020204030204" pitchFamily="49" charset="0"/>
              <a:sym typeface="Wingdings" pitchFamily="2" charset="2"/>
            </a:endParaRPr>
          </a:p>
          <a:p>
            <a:r>
              <a:rPr lang="en-GB" sz="1000" dirty="0">
                <a:solidFill>
                  <a:schemeClr val="bg1"/>
                </a:solidFill>
                <a:latin typeface="Consolas" panose="020B0609020204030204" pitchFamily="49" charset="0"/>
                <a:cs typeface="Consolas" panose="020B0609020204030204" pitchFamily="49" charset="0"/>
                <a:sym typeface="Wingdings" pitchFamily="2" charset="2"/>
              </a:rPr>
              <a:t>PID   USER     TIME  COMMAND</a:t>
            </a:r>
          </a:p>
          <a:p>
            <a:r>
              <a:rPr lang="en-GB" sz="1000" dirty="0">
                <a:solidFill>
                  <a:schemeClr val="bg1"/>
                </a:solidFill>
                <a:latin typeface="Consolas" panose="020B0609020204030204" pitchFamily="49" charset="0"/>
                <a:cs typeface="Consolas" panose="020B0609020204030204" pitchFamily="49" charset="0"/>
                <a:sym typeface="Wingdings" pitchFamily="2" charset="2"/>
              </a:rPr>
              <a:t>    1 root      0:00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1000" dirty="0">
              <a:solidFill>
                <a:schemeClr val="bg1"/>
              </a:solidFill>
              <a:latin typeface="Consolas" panose="020B0609020204030204" pitchFamily="49" charset="0"/>
              <a:cs typeface="Consolas" panose="020B0609020204030204" pitchFamily="49" charset="0"/>
              <a:sym typeface="Wingdings" pitchFamily="2" charset="2"/>
            </a:endParaRPr>
          </a:p>
          <a:p>
            <a:r>
              <a:rPr lang="en-GB" sz="1000" dirty="0">
                <a:solidFill>
                  <a:schemeClr val="bg1"/>
                </a:solidFill>
                <a:latin typeface="Consolas" panose="020B0609020204030204" pitchFamily="49" charset="0"/>
                <a:cs typeface="Consolas" panose="020B0609020204030204" pitchFamily="49" charset="0"/>
                <a:sym typeface="Wingdings" pitchFamily="2" charset="2"/>
              </a:rPr>
              <a:t>    3 root      0:00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sh</a:t>
            </a:r>
            <a:endParaRPr lang="en-GB" sz="1000" dirty="0">
              <a:solidFill>
                <a:schemeClr val="bg1"/>
              </a:solidFill>
              <a:latin typeface="Consolas" panose="020B0609020204030204" pitchFamily="49" charset="0"/>
              <a:cs typeface="Consolas" panose="020B0609020204030204" pitchFamily="49" charset="0"/>
              <a:sym typeface="Wingdings" pitchFamily="2" charset="2"/>
            </a:endParaRPr>
          </a:p>
          <a:p>
            <a:r>
              <a:rPr lang="en-GB" sz="1000" dirty="0">
                <a:solidFill>
                  <a:schemeClr val="bg1"/>
                </a:solidFill>
                <a:latin typeface="Consolas" panose="020B0609020204030204" pitchFamily="49" charset="0"/>
                <a:cs typeface="Consolas" panose="020B0609020204030204" pitchFamily="49" charset="0"/>
                <a:sym typeface="Wingdings" pitchFamily="2" charset="2"/>
              </a:rPr>
              <a:t>    4 root      0:00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ps</a:t>
            </a:r>
            <a:endParaRPr lang="en-GB" sz="1000" dirty="0">
              <a:solidFill>
                <a:schemeClr val="bg1"/>
              </a:solidFill>
              <a:latin typeface="Consolas" panose="020B0609020204030204" pitchFamily="49" charset="0"/>
              <a:cs typeface="Consolas" panose="020B0609020204030204" pitchFamily="49" charset="0"/>
              <a:sym typeface="Wingdings" pitchFamily="2" charset="2"/>
            </a:endParaRPr>
          </a:p>
          <a:p>
            <a:r>
              <a:rPr lang="en-GB" sz="1000" dirty="0">
                <a:solidFill>
                  <a:schemeClr val="bg1"/>
                </a:solidFill>
                <a:latin typeface="Consolas" panose="020B0609020204030204" pitchFamily="49" charset="0"/>
                <a:cs typeface="Consolas" panose="020B0609020204030204" pitchFamily="49" charset="0"/>
                <a:sym typeface="Wingdings" pitchFamily="2" charset="2"/>
              </a:rPr>
              <a:t>/ # </a:t>
            </a:r>
            <a:r>
              <a:rPr lang="en-GB" sz="1000" dirty="0" err="1">
                <a:solidFill>
                  <a:schemeClr val="bg1"/>
                </a:solidFill>
                <a:latin typeface="Consolas" panose="020B0609020204030204" pitchFamily="49" charset="0"/>
                <a:cs typeface="Consolas" panose="020B0609020204030204" pitchFamily="49" charset="0"/>
                <a:sym typeface="Wingdings" pitchFamily="2" charset="2"/>
              </a:rPr>
              <a:t>pstree</a:t>
            </a:r>
            <a:r>
              <a:rPr lang="en-GB" sz="1000" dirty="0">
                <a:solidFill>
                  <a:schemeClr val="bg1"/>
                </a:solidFill>
                <a:latin typeface="Consolas" panose="020B0609020204030204" pitchFamily="49" charset="0"/>
                <a:cs typeface="Consolas" panose="020B0609020204030204" pitchFamily="49" charset="0"/>
                <a:sym typeface="Wingdings" pitchFamily="2" charset="2"/>
              </a:rPr>
              <a:t> -p</a:t>
            </a:r>
          </a:p>
          <a:p>
            <a:r>
              <a:rPr lang="en-GB" sz="1000" dirty="0" err="1">
                <a:solidFill>
                  <a:schemeClr val="bg1"/>
                </a:solidFill>
                <a:latin typeface="Consolas" panose="020B0609020204030204" pitchFamily="49" charset="0"/>
                <a:cs typeface="Consolas" panose="020B0609020204030204" pitchFamily="49" charset="0"/>
                <a:sym typeface="Wingdings" pitchFamily="2" charset="2"/>
              </a:rPr>
              <a:t>sh</a:t>
            </a:r>
            <a:r>
              <a:rPr lang="en-GB" sz="1000" dirty="0">
                <a:solidFill>
                  <a:schemeClr val="bg1"/>
                </a:solidFill>
                <a:latin typeface="Consolas" panose="020B0609020204030204" pitchFamily="49" charset="0"/>
                <a:cs typeface="Consolas" panose="020B0609020204030204" pitchFamily="49" charset="0"/>
                <a:sym typeface="Wingdings" pitchFamily="2" charset="2"/>
              </a:rPr>
              <a:t>(1)---</a:t>
            </a:r>
            <a:r>
              <a:rPr lang="en-GB" sz="1000" dirty="0" err="1">
                <a:solidFill>
                  <a:schemeClr val="bg1"/>
                </a:solidFill>
                <a:latin typeface="Consolas" panose="020B0609020204030204" pitchFamily="49" charset="0"/>
                <a:cs typeface="Consolas" panose="020B0609020204030204" pitchFamily="49" charset="0"/>
                <a:sym typeface="Wingdings" pitchFamily="2" charset="2"/>
              </a:rPr>
              <a:t>sh</a:t>
            </a:r>
            <a:r>
              <a:rPr lang="en-GB" sz="1000" dirty="0">
                <a:solidFill>
                  <a:schemeClr val="bg1"/>
                </a:solidFill>
                <a:latin typeface="Consolas" panose="020B0609020204030204" pitchFamily="49" charset="0"/>
                <a:cs typeface="Consolas" panose="020B0609020204030204" pitchFamily="49" charset="0"/>
                <a:sym typeface="Wingdings" pitchFamily="2" charset="2"/>
              </a:rPr>
              <a:t>(3)---</a:t>
            </a:r>
            <a:r>
              <a:rPr lang="en-GB" sz="1000" dirty="0" err="1">
                <a:solidFill>
                  <a:schemeClr val="bg1"/>
                </a:solidFill>
                <a:latin typeface="Consolas" panose="020B0609020204030204" pitchFamily="49" charset="0"/>
                <a:cs typeface="Consolas" panose="020B0609020204030204" pitchFamily="49" charset="0"/>
                <a:sym typeface="Wingdings" pitchFamily="2" charset="2"/>
              </a:rPr>
              <a:t>pstree</a:t>
            </a:r>
            <a:r>
              <a:rPr lang="en-GB" sz="1000" dirty="0">
                <a:solidFill>
                  <a:schemeClr val="bg1"/>
                </a:solidFill>
                <a:latin typeface="Consolas" panose="020B0609020204030204" pitchFamily="49" charset="0"/>
                <a:cs typeface="Consolas" panose="020B0609020204030204" pitchFamily="49" charset="0"/>
                <a:sym typeface="Wingdings" pitchFamily="2" charset="2"/>
              </a:rPr>
              <a:t>(11)</a:t>
            </a:r>
            <a:endParaRPr lang="en-BG" dirty="0">
              <a:solidFill>
                <a:schemeClr val="bg1"/>
              </a:solidFill>
              <a:latin typeface="Consolas" panose="020B0609020204030204" pitchFamily="49" charset="0"/>
              <a:cs typeface="Consolas" panose="020B0609020204030204" pitchFamily="49" charset="0"/>
            </a:endParaRPr>
          </a:p>
          <a:p>
            <a:endParaRPr lang="en-US" dirty="0">
              <a:solidFill>
                <a:schemeClr val="bg1"/>
              </a:solidFill>
            </a:endParaRPr>
          </a:p>
        </p:txBody>
      </p:sp>
      <p:sp>
        <p:nvSpPr>
          <p:cNvPr id="3" name="Double Brace 2">
            <a:extLst>
              <a:ext uri="{FF2B5EF4-FFF2-40B4-BE49-F238E27FC236}">
                <a16:creationId xmlns:a16="http://schemas.microsoft.com/office/drawing/2014/main" id="{A63C2019-DA74-7BD4-43F0-81071EFC6C54}"/>
              </a:ext>
            </a:extLst>
          </p:cNvPr>
          <p:cNvSpPr/>
          <p:nvPr/>
        </p:nvSpPr>
        <p:spPr>
          <a:xfrm>
            <a:off x="5502278" y="2722381"/>
            <a:ext cx="1769766" cy="4133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G"/>
          </a:p>
        </p:txBody>
      </p:sp>
      <p:sp>
        <p:nvSpPr>
          <p:cNvPr id="4" name="TextBox 3">
            <a:extLst>
              <a:ext uri="{FF2B5EF4-FFF2-40B4-BE49-F238E27FC236}">
                <a16:creationId xmlns:a16="http://schemas.microsoft.com/office/drawing/2014/main" id="{E2B91600-B6AF-0E37-388C-71F29307F77A}"/>
              </a:ext>
            </a:extLst>
          </p:cNvPr>
          <p:cNvSpPr txBox="1"/>
          <p:nvPr/>
        </p:nvSpPr>
        <p:spPr>
          <a:xfrm>
            <a:off x="5578426" y="2667421"/>
            <a:ext cx="2137618" cy="523220"/>
          </a:xfrm>
          <a:prstGeom prst="rect">
            <a:avLst/>
          </a:prstGeom>
          <a:noFill/>
        </p:spPr>
        <p:txBody>
          <a:bodyPr wrap="square" rtlCol="0">
            <a:spAutoFit/>
          </a:bodyPr>
          <a:lstStyle/>
          <a:p>
            <a:r>
              <a:rPr lang="en-US" dirty="0">
                <a:solidFill>
                  <a:schemeClr val="bg1"/>
                </a:solidFill>
              </a:rPr>
              <a:t>hostname, network </a:t>
            </a:r>
            <a:r>
              <a:rPr lang="en-US" dirty="0" err="1">
                <a:solidFill>
                  <a:schemeClr val="bg1"/>
                </a:solidFill>
              </a:rPr>
              <a:t>cgroups</a:t>
            </a:r>
            <a:r>
              <a:rPr lang="en-US" dirty="0">
                <a:solidFill>
                  <a:schemeClr val="bg1"/>
                </a:solidFill>
              </a:rPr>
              <a:t>, </a:t>
            </a:r>
            <a:r>
              <a:rPr lang="en-US" dirty="0" err="1">
                <a:solidFill>
                  <a:schemeClr val="bg1"/>
                </a:solidFill>
              </a:rPr>
              <a:t>ppid</a:t>
            </a:r>
            <a:r>
              <a:rPr lang="en-US" dirty="0">
                <a:solidFill>
                  <a:schemeClr val="bg1"/>
                </a:solidFill>
              </a:rPr>
              <a:t> </a:t>
            </a:r>
            <a:endParaRPr lang="en-BG" dirty="0"/>
          </a:p>
        </p:txBody>
      </p:sp>
      <p:sp>
        <p:nvSpPr>
          <p:cNvPr id="5" name="Right Arrow 4">
            <a:extLst>
              <a:ext uri="{FF2B5EF4-FFF2-40B4-BE49-F238E27FC236}">
                <a16:creationId xmlns:a16="http://schemas.microsoft.com/office/drawing/2014/main" id="{63E275D9-0A72-65A7-8853-4A5DAD6B4D5B}"/>
              </a:ext>
            </a:extLst>
          </p:cNvPr>
          <p:cNvSpPr/>
          <p:nvPr/>
        </p:nvSpPr>
        <p:spPr>
          <a:xfrm>
            <a:off x="1002149" y="3352123"/>
            <a:ext cx="174983" cy="4571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G">
              <a:ln w="0"/>
              <a:solidFill>
                <a:schemeClr val="accent1"/>
              </a:solidFill>
              <a:effectLst>
                <a:outerShdw blurRad="38100" dist="25400" dir="5400000" algn="ctr" rotWithShape="0">
                  <a:srgbClr val="6E747A">
                    <a:alpha val="43000"/>
                  </a:srgbClr>
                </a:outerShdw>
              </a:effectLst>
            </a:endParaRPr>
          </a:p>
        </p:txBody>
      </p:sp>
      <p:sp>
        <p:nvSpPr>
          <p:cNvPr id="6" name="Right Arrow 5">
            <a:extLst>
              <a:ext uri="{FF2B5EF4-FFF2-40B4-BE49-F238E27FC236}">
                <a16:creationId xmlns:a16="http://schemas.microsoft.com/office/drawing/2014/main" id="{49AF0987-13ED-0833-836F-D4922775919B}"/>
              </a:ext>
            </a:extLst>
          </p:cNvPr>
          <p:cNvSpPr/>
          <p:nvPr/>
        </p:nvSpPr>
        <p:spPr>
          <a:xfrm>
            <a:off x="988217" y="4269183"/>
            <a:ext cx="174983" cy="4571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G">
              <a:ln w="0"/>
              <a:solidFill>
                <a:schemeClr val="accent1"/>
              </a:solidFill>
              <a:effectLst>
                <a:outerShdw blurRad="38100" dist="25400" dir="5400000" algn="ctr" rotWithShape="0">
                  <a:srgbClr val="6E747A">
                    <a:alpha val="43000"/>
                  </a:srgbClr>
                </a:outerShdw>
              </a:effectLst>
            </a:endParaRPr>
          </a:p>
        </p:txBody>
      </p:sp>
      <p:sp>
        <p:nvSpPr>
          <p:cNvPr id="7" name="Right Arrow 6">
            <a:extLst>
              <a:ext uri="{FF2B5EF4-FFF2-40B4-BE49-F238E27FC236}">
                <a16:creationId xmlns:a16="http://schemas.microsoft.com/office/drawing/2014/main" id="{15507C98-65BA-B01D-F9F1-7CB9D8A03846}"/>
              </a:ext>
            </a:extLst>
          </p:cNvPr>
          <p:cNvSpPr/>
          <p:nvPr/>
        </p:nvSpPr>
        <p:spPr>
          <a:xfrm>
            <a:off x="988217" y="4115576"/>
            <a:ext cx="174983" cy="45719"/>
          </a:xfrm>
          <a:prstGeom prst="rightArrow">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BG">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723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 calcmode="lin" valueType="num">
                                      <p:cBhvr additive="base">
                                        <p:cTn id="3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 calcmode="lin" valueType="num">
                                      <p:cBhvr additive="base">
                                        <p:cTn id="4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anim calcmode="lin" valueType="num">
                                      <p:cBhvr additive="base">
                                        <p:cTn id="4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
                                            <p:txEl>
                                              <p:pRg st="10" end="10"/>
                                            </p:txEl>
                                          </p:spTgt>
                                        </p:tgtEl>
                                        <p:attrNameLst>
                                          <p:attrName>style.visibility</p:attrName>
                                        </p:attrNameLst>
                                      </p:cBhvr>
                                      <p:to>
                                        <p:strVal val="visible"/>
                                      </p:to>
                                    </p:set>
                                    <p:anim calcmode="lin" valueType="num">
                                      <p:cBhvr additive="base">
                                        <p:cTn id="49"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
                                            <p:txEl>
                                              <p:pRg st="11" end="11"/>
                                            </p:txEl>
                                          </p:spTgt>
                                        </p:tgtEl>
                                        <p:attrNameLst>
                                          <p:attrName>style.visibility</p:attrName>
                                        </p:attrNameLst>
                                      </p:cBhvr>
                                      <p:to>
                                        <p:strVal val="visible"/>
                                      </p:to>
                                    </p:set>
                                    <p:anim calcmode="lin" valueType="num">
                                      <p:cBhvr additive="base">
                                        <p:cTn id="5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
                                            <p:txEl>
                                              <p:pRg st="12" end="12"/>
                                            </p:txEl>
                                          </p:spTgt>
                                        </p:tgtEl>
                                        <p:attrNameLst>
                                          <p:attrName>style.visibility</p:attrName>
                                        </p:attrNameLst>
                                      </p:cBhvr>
                                      <p:to>
                                        <p:strVal val="visible"/>
                                      </p:to>
                                    </p:set>
                                    <p:anim calcmode="lin" valueType="num">
                                      <p:cBhvr additive="base">
                                        <p:cTn id="57"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linds(horizontal)">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blinds(horizontal)">
                                      <p:cBhvr>
                                        <p:cTn id="68" dur="500"/>
                                        <p:tgtEl>
                                          <p:spTgt spid="6"/>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blinds(horizontal)">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2">
                                            <p:txEl>
                                              <p:pRg st="13" end="13"/>
                                            </p:txEl>
                                          </p:spTgt>
                                        </p:tgtEl>
                                        <p:attrNameLst>
                                          <p:attrName>style.visibility</p:attrName>
                                        </p:attrNameLst>
                                      </p:cBhvr>
                                      <p:to>
                                        <p:strVal val="visible"/>
                                      </p:to>
                                    </p:set>
                                    <p:anim calcmode="lin" valueType="num">
                                      <p:cBhvr additive="base">
                                        <p:cTn id="78"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
                                            <p:txEl>
                                              <p:pRg st="13" end="13"/>
                                            </p:txEl>
                                          </p:spTgt>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2">
                                            <p:txEl>
                                              <p:pRg st="14" end="14"/>
                                            </p:txEl>
                                          </p:spTgt>
                                        </p:tgtEl>
                                        <p:attrNameLst>
                                          <p:attrName>style.visibility</p:attrName>
                                        </p:attrNameLst>
                                      </p:cBhvr>
                                      <p:to>
                                        <p:strVal val="visible"/>
                                      </p:to>
                                    </p:set>
                                    <p:anim calcmode="lin" valueType="num">
                                      <p:cBhvr additive="base">
                                        <p:cTn id="82"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53"/>
          <p:cNvSpPr/>
          <p:nvPr/>
        </p:nvSpPr>
        <p:spPr>
          <a:xfrm rot="10800000" flipH="1">
            <a:off x="5617775" y="2097575"/>
            <a:ext cx="783900" cy="501900"/>
          </a:xfrm>
          <a:prstGeom prst="snip1Rect">
            <a:avLst>
              <a:gd name="adj" fmla="val 197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rot="10800000" flipH="1">
            <a:off x="5617775" y="2925975"/>
            <a:ext cx="783900" cy="501900"/>
          </a:xfrm>
          <a:prstGeom prst="snip1Rect">
            <a:avLst>
              <a:gd name="adj" fmla="val 197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3"/>
          <p:cNvSpPr/>
          <p:nvPr/>
        </p:nvSpPr>
        <p:spPr>
          <a:xfrm rot="10800000" flipH="1">
            <a:off x="5617775" y="3754375"/>
            <a:ext cx="783900" cy="501900"/>
          </a:xfrm>
          <a:prstGeom prst="snip1Rect">
            <a:avLst>
              <a:gd name="adj" fmla="val 197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rot="10800000" flipH="1">
            <a:off x="5617775" y="1271400"/>
            <a:ext cx="783900" cy="501900"/>
          </a:xfrm>
          <a:prstGeom prst="snip1Rect">
            <a:avLst>
              <a:gd name="adj" fmla="val 197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rot="10800000" flipH="1">
            <a:off x="3722725" y="3378452"/>
            <a:ext cx="539100" cy="501900"/>
          </a:xfrm>
          <a:prstGeom prst="snip1Rect">
            <a:avLst>
              <a:gd name="adj" fmla="val 197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rot="10800000" flipH="1">
            <a:off x="3722725" y="1732552"/>
            <a:ext cx="539100" cy="501900"/>
          </a:xfrm>
          <a:prstGeom prst="snip1Rect">
            <a:avLst>
              <a:gd name="adj" fmla="val 197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PROCESS INHERITANCE</a:t>
            </a:r>
            <a:endParaRPr dirty="0"/>
          </a:p>
        </p:txBody>
      </p:sp>
      <p:sp>
        <p:nvSpPr>
          <p:cNvPr id="1223" name="Google Shape;1223;p53"/>
          <p:cNvSpPr txBox="1"/>
          <p:nvPr/>
        </p:nvSpPr>
        <p:spPr>
          <a:xfrm>
            <a:off x="3014125" y="2445667"/>
            <a:ext cx="1956300" cy="42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dirty="0" err="1">
                <a:solidFill>
                  <a:schemeClr val="dk2"/>
                </a:solidFill>
                <a:latin typeface="Fira Sans"/>
                <a:ea typeface="Fira Sans"/>
                <a:cs typeface="Fira Sans"/>
                <a:sym typeface="Fira Sans"/>
              </a:rPr>
              <a:t>containerd</a:t>
            </a:r>
            <a:endParaRPr dirty="0">
              <a:solidFill>
                <a:schemeClr val="dk2"/>
              </a:solidFill>
              <a:latin typeface="Fira Sans"/>
              <a:ea typeface="Fira Sans"/>
              <a:cs typeface="Fira Sans"/>
              <a:sym typeface="Fira Sans"/>
            </a:endParaRPr>
          </a:p>
        </p:txBody>
      </p:sp>
      <p:sp>
        <p:nvSpPr>
          <p:cNvPr id="1224" name="Google Shape;1224;p53"/>
          <p:cNvSpPr txBox="1"/>
          <p:nvPr/>
        </p:nvSpPr>
        <p:spPr>
          <a:xfrm>
            <a:off x="761876" y="3181400"/>
            <a:ext cx="19563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2"/>
                </a:solidFill>
                <a:latin typeface="Bai Jamjuree"/>
                <a:ea typeface="Bai Jamjuree"/>
                <a:cs typeface="Bai Jamjuree"/>
                <a:sym typeface="Bai Jamjuree"/>
              </a:rPr>
              <a:t>Host</a:t>
            </a:r>
            <a:endParaRPr sz="1800" b="1" dirty="0">
              <a:solidFill>
                <a:schemeClr val="lt2"/>
              </a:solidFill>
              <a:latin typeface="Bai Jamjuree"/>
              <a:ea typeface="Bai Jamjuree"/>
              <a:cs typeface="Bai Jamjuree"/>
              <a:sym typeface="Bai Jamjuree"/>
            </a:endParaRPr>
          </a:p>
        </p:txBody>
      </p:sp>
      <p:sp>
        <p:nvSpPr>
          <p:cNvPr id="1225" name="Google Shape;1225;p53"/>
          <p:cNvSpPr txBox="1"/>
          <p:nvPr/>
        </p:nvSpPr>
        <p:spPr>
          <a:xfrm>
            <a:off x="761876" y="3614760"/>
            <a:ext cx="1956300" cy="42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dirty="0">
                <a:solidFill>
                  <a:schemeClr val="dk2"/>
                </a:solidFill>
                <a:latin typeface="Fira Sans"/>
                <a:ea typeface="Fira Sans"/>
                <a:cs typeface="Fira Sans"/>
                <a:sym typeface="Fira Sans"/>
              </a:rPr>
              <a:t>Cluster</a:t>
            </a:r>
            <a:endParaRPr dirty="0">
              <a:solidFill>
                <a:schemeClr val="dk2"/>
              </a:solidFill>
              <a:latin typeface="Fira Sans"/>
              <a:ea typeface="Fira Sans"/>
              <a:cs typeface="Fira Sans"/>
              <a:sym typeface="Fira Sans"/>
            </a:endParaRPr>
          </a:p>
        </p:txBody>
      </p:sp>
      <p:sp>
        <p:nvSpPr>
          <p:cNvPr id="1226" name="Google Shape;1226;p53"/>
          <p:cNvSpPr txBox="1"/>
          <p:nvPr/>
        </p:nvSpPr>
        <p:spPr>
          <a:xfrm>
            <a:off x="3014125" y="4110249"/>
            <a:ext cx="1956300" cy="382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GB" dirty="0">
                <a:solidFill>
                  <a:schemeClr val="dk2"/>
                </a:solidFill>
                <a:latin typeface="Fira Sans"/>
                <a:ea typeface="Fira Sans"/>
                <a:cs typeface="Fira Sans"/>
                <a:sym typeface="Fira Sans"/>
              </a:rPr>
              <a:t>c</a:t>
            </a:r>
            <a:r>
              <a:rPr lang="en" dirty="0" err="1">
                <a:solidFill>
                  <a:schemeClr val="dk2"/>
                </a:solidFill>
                <a:latin typeface="Fira Sans"/>
                <a:ea typeface="Fira Sans"/>
                <a:cs typeface="Fira Sans"/>
                <a:sym typeface="Fira Sans"/>
              </a:rPr>
              <a:t>ri</a:t>
            </a:r>
            <a:r>
              <a:rPr lang="en" dirty="0">
                <a:solidFill>
                  <a:schemeClr val="dk2"/>
                </a:solidFill>
                <a:latin typeface="Fira Sans"/>
                <a:ea typeface="Fira Sans"/>
                <a:cs typeface="Fira Sans"/>
                <a:sym typeface="Fira Sans"/>
              </a:rPr>
              <a:t>-o</a:t>
            </a:r>
            <a:endParaRPr dirty="0">
              <a:solidFill>
                <a:schemeClr val="dk2"/>
              </a:solidFill>
              <a:latin typeface="Fira Sans"/>
              <a:ea typeface="Fira Sans"/>
              <a:cs typeface="Fira Sans"/>
              <a:sym typeface="Fira Sans"/>
            </a:endParaRPr>
          </a:p>
        </p:txBody>
      </p:sp>
      <p:sp>
        <p:nvSpPr>
          <p:cNvPr id="1227" name="Google Shape;1227;p53"/>
          <p:cNvSpPr txBox="1"/>
          <p:nvPr/>
        </p:nvSpPr>
        <p:spPr>
          <a:xfrm>
            <a:off x="6471114" y="1279950"/>
            <a:ext cx="19563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dirty="0">
                <a:solidFill>
                  <a:schemeClr val="dk2"/>
                </a:solidFill>
                <a:latin typeface="Fira Sans"/>
                <a:ea typeface="Fira Sans"/>
                <a:cs typeface="Fira Sans"/>
                <a:sym typeface="Fira Sans"/>
              </a:rPr>
              <a:t>backend-01</a:t>
            </a:r>
            <a:endParaRPr dirty="0">
              <a:solidFill>
                <a:schemeClr val="dk2"/>
              </a:solidFill>
              <a:latin typeface="Fira Sans"/>
              <a:ea typeface="Fira Sans"/>
              <a:cs typeface="Fira Sans"/>
              <a:sym typeface="Fira Sans"/>
            </a:endParaRPr>
          </a:p>
        </p:txBody>
      </p:sp>
      <p:sp>
        <p:nvSpPr>
          <p:cNvPr id="1228" name="Google Shape;1228;p53"/>
          <p:cNvSpPr txBox="1"/>
          <p:nvPr/>
        </p:nvSpPr>
        <p:spPr>
          <a:xfrm>
            <a:off x="6471113" y="2107608"/>
            <a:ext cx="19563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dirty="0">
                <a:solidFill>
                  <a:schemeClr val="dk2"/>
                </a:solidFill>
                <a:latin typeface="Fira Sans"/>
                <a:ea typeface="Fira Sans"/>
                <a:cs typeface="Fira Sans"/>
                <a:sym typeface="Fira Sans"/>
              </a:rPr>
              <a:t>n</a:t>
            </a:r>
            <a:r>
              <a:rPr lang="en" dirty="0">
                <a:solidFill>
                  <a:schemeClr val="dk2"/>
                </a:solidFill>
                <a:latin typeface="Fira Sans"/>
                <a:ea typeface="Fira Sans"/>
                <a:cs typeface="Fira Sans"/>
                <a:sym typeface="Fira Sans"/>
              </a:rPr>
              <a:t>ginx-01</a:t>
            </a:r>
            <a:endParaRPr dirty="0">
              <a:solidFill>
                <a:schemeClr val="dk2"/>
              </a:solidFill>
              <a:latin typeface="Fira Sans"/>
              <a:ea typeface="Fira Sans"/>
              <a:cs typeface="Fira Sans"/>
              <a:sym typeface="Fira Sans"/>
            </a:endParaRPr>
          </a:p>
        </p:txBody>
      </p:sp>
      <p:sp>
        <p:nvSpPr>
          <p:cNvPr id="1229" name="Google Shape;1229;p53"/>
          <p:cNvSpPr txBox="1"/>
          <p:nvPr/>
        </p:nvSpPr>
        <p:spPr>
          <a:xfrm>
            <a:off x="6471111" y="2935267"/>
            <a:ext cx="19563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dirty="0">
                <a:solidFill>
                  <a:schemeClr val="dk2"/>
                </a:solidFill>
                <a:latin typeface="Fira Sans"/>
                <a:ea typeface="Fira Sans"/>
                <a:cs typeface="Fira Sans"/>
                <a:sym typeface="Fira Sans"/>
              </a:rPr>
              <a:t>f</a:t>
            </a:r>
            <a:r>
              <a:rPr lang="en" dirty="0">
                <a:solidFill>
                  <a:schemeClr val="dk2"/>
                </a:solidFill>
                <a:latin typeface="Fira Sans"/>
                <a:ea typeface="Fira Sans"/>
                <a:cs typeface="Fira Sans"/>
                <a:sym typeface="Fira Sans"/>
              </a:rPr>
              <a:t>rontend-01</a:t>
            </a:r>
            <a:endParaRPr dirty="0">
              <a:solidFill>
                <a:schemeClr val="dk2"/>
              </a:solidFill>
              <a:latin typeface="Fira Sans"/>
              <a:ea typeface="Fira Sans"/>
              <a:cs typeface="Fira Sans"/>
              <a:sym typeface="Fira Sans"/>
            </a:endParaRPr>
          </a:p>
        </p:txBody>
      </p:sp>
      <p:sp>
        <p:nvSpPr>
          <p:cNvPr id="1230" name="Google Shape;1230;p53"/>
          <p:cNvSpPr txBox="1"/>
          <p:nvPr/>
        </p:nvSpPr>
        <p:spPr>
          <a:xfrm>
            <a:off x="6471111" y="3762925"/>
            <a:ext cx="19563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dirty="0">
                <a:solidFill>
                  <a:schemeClr val="dk2"/>
                </a:solidFill>
                <a:latin typeface="Fira Sans"/>
                <a:ea typeface="Fira Sans"/>
                <a:cs typeface="Fira Sans"/>
                <a:sym typeface="Fira Sans"/>
              </a:rPr>
              <a:t>metrics</a:t>
            </a:r>
            <a:r>
              <a:rPr lang="en" dirty="0">
                <a:solidFill>
                  <a:schemeClr val="dk2"/>
                </a:solidFill>
                <a:latin typeface="Fira Sans"/>
                <a:ea typeface="Fira Sans"/>
                <a:cs typeface="Fira Sans"/>
                <a:sym typeface="Fira Sans"/>
              </a:rPr>
              <a:t>-01</a:t>
            </a:r>
            <a:endParaRPr dirty="0">
              <a:solidFill>
                <a:schemeClr val="dk2"/>
              </a:solidFill>
              <a:latin typeface="Fira Sans"/>
              <a:ea typeface="Fira Sans"/>
              <a:cs typeface="Fira Sans"/>
              <a:sym typeface="Fira Sans"/>
            </a:endParaRPr>
          </a:p>
        </p:txBody>
      </p:sp>
      <p:sp>
        <p:nvSpPr>
          <p:cNvPr id="1231" name="Google Shape;1231;p53"/>
          <p:cNvSpPr txBox="1">
            <a:spLocks noGrp="1"/>
          </p:cNvSpPr>
          <p:nvPr>
            <p:ph type="title" idx="4294967295"/>
          </p:nvPr>
        </p:nvSpPr>
        <p:spPr>
          <a:xfrm>
            <a:off x="5670125" y="1325550"/>
            <a:ext cx="679200" cy="393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01</a:t>
            </a:r>
            <a:endParaRPr sz="2400">
              <a:solidFill>
                <a:schemeClr val="dk1"/>
              </a:solidFill>
            </a:endParaRPr>
          </a:p>
        </p:txBody>
      </p:sp>
      <p:sp>
        <p:nvSpPr>
          <p:cNvPr id="1232" name="Google Shape;1232;p53"/>
          <p:cNvSpPr txBox="1">
            <a:spLocks noGrp="1"/>
          </p:cNvSpPr>
          <p:nvPr>
            <p:ph type="title" idx="4294967295"/>
          </p:nvPr>
        </p:nvSpPr>
        <p:spPr>
          <a:xfrm>
            <a:off x="5670125" y="2151725"/>
            <a:ext cx="679200" cy="393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02</a:t>
            </a:r>
            <a:endParaRPr sz="2400">
              <a:solidFill>
                <a:schemeClr val="dk1"/>
              </a:solidFill>
            </a:endParaRPr>
          </a:p>
        </p:txBody>
      </p:sp>
      <p:sp>
        <p:nvSpPr>
          <p:cNvPr id="1233" name="Google Shape;1233;p53"/>
          <p:cNvSpPr txBox="1">
            <a:spLocks noGrp="1"/>
          </p:cNvSpPr>
          <p:nvPr>
            <p:ph type="title" idx="4294967295"/>
          </p:nvPr>
        </p:nvSpPr>
        <p:spPr>
          <a:xfrm>
            <a:off x="5670125" y="2980125"/>
            <a:ext cx="679200" cy="393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03</a:t>
            </a:r>
            <a:endParaRPr sz="2400">
              <a:solidFill>
                <a:schemeClr val="dk1"/>
              </a:solidFill>
            </a:endParaRPr>
          </a:p>
        </p:txBody>
      </p:sp>
      <p:sp>
        <p:nvSpPr>
          <p:cNvPr id="1234" name="Google Shape;1234;p53"/>
          <p:cNvSpPr txBox="1">
            <a:spLocks noGrp="1"/>
          </p:cNvSpPr>
          <p:nvPr>
            <p:ph type="title" idx="4294967295"/>
          </p:nvPr>
        </p:nvSpPr>
        <p:spPr>
          <a:xfrm>
            <a:off x="5670125" y="3808525"/>
            <a:ext cx="679200" cy="393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04</a:t>
            </a:r>
            <a:endParaRPr sz="2400">
              <a:solidFill>
                <a:schemeClr val="dk1"/>
              </a:solidFill>
            </a:endParaRPr>
          </a:p>
        </p:txBody>
      </p:sp>
      <p:grpSp>
        <p:nvGrpSpPr>
          <p:cNvPr id="1235" name="Google Shape;1235;p53"/>
          <p:cNvGrpSpPr/>
          <p:nvPr/>
        </p:nvGrpSpPr>
        <p:grpSpPr>
          <a:xfrm>
            <a:off x="6971521" y="588735"/>
            <a:ext cx="1459067" cy="282697"/>
            <a:chOff x="238125" y="1085200"/>
            <a:chExt cx="1936900" cy="686325"/>
          </a:xfrm>
        </p:grpSpPr>
        <p:sp>
          <p:nvSpPr>
            <p:cNvPr id="1236" name="Google Shape;1236;p53"/>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3"/>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3"/>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3"/>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3"/>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3"/>
          <p:cNvSpPr/>
          <p:nvPr/>
        </p:nvSpPr>
        <p:spPr>
          <a:xfrm rot="10800000" flipH="1">
            <a:off x="1470475" y="2555490"/>
            <a:ext cx="539100" cy="501900"/>
          </a:xfrm>
          <a:prstGeom prst="snip1Rect">
            <a:avLst>
              <a:gd name="adj" fmla="val 197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9" name="Google Shape;1259;p53"/>
          <p:cNvCxnSpPr>
            <a:stCxn id="1258" idx="0"/>
            <a:endCxn id="1221" idx="2"/>
          </p:cNvCxnSpPr>
          <p:nvPr/>
        </p:nvCxnSpPr>
        <p:spPr>
          <a:xfrm rot="10800000" flipH="1">
            <a:off x="2009575" y="1983540"/>
            <a:ext cx="1713300" cy="822900"/>
          </a:xfrm>
          <a:prstGeom prst="bentConnector3">
            <a:avLst>
              <a:gd name="adj1" fmla="val 49996"/>
            </a:avLst>
          </a:prstGeom>
          <a:noFill/>
          <a:ln w="9525" cap="flat" cmpd="sng">
            <a:solidFill>
              <a:schemeClr val="dk2"/>
            </a:solidFill>
            <a:prstDash val="solid"/>
            <a:round/>
            <a:headEnd type="none" w="med" len="med"/>
            <a:tailEnd type="none" w="med" len="med"/>
          </a:ln>
        </p:spPr>
      </p:cxnSp>
      <p:cxnSp>
        <p:nvCxnSpPr>
          <p:cNvPr id="1260" name="Google Shape;1260;p53"/>
          <p:cNvCxnSpPr>
            <a:stCxn id="1258" idx="0"/>
            <a:endCxn id="1220" idx="2"/>
          </p:cNvCxnSpPr>
          <p:nvPr/>
        </p:nvCxnSpPr>
        <p:spPr>
          <a:xfrm>
            <a:off x="2009575" y="2806440"/>
            <a:ext cx="1713300" cy="822900"/>
          </a:xfrm>
          <a:prstGeom prst="bentConnector3">
            <a:avLst>
              <a:gd name="adj1" fmla="val 49996"/>
            </a:avLst>
          </a:prstGeom>
          <a:noFill/>
          <a:ln w="9525" cap="flat" cmpd="sng">
            <a:solidFill>
              <a:schemeClr val="dk2"/>
            </a:solidFill>
            <a:prstDash val="solid"/>
            <a:round/>
            <a:headEnd type="none" w="med" len="med"/>
            <a:tailEnd type="none" w="med" len="med"/>
          </a:ln>
        </p:spPr>
      </p:cxnSp>
      <p:cxnSp>
        <p:nvCxnSpPr>
          <p:cNvPr id="1261" name="Google Shape;1261;p53"/>
          <p:cNvCxnSpPr>
            <a:stCxn id="1221" idx="0"/>
            <a:endCxn id="1219" idx="2"/>
          </p:cNvCxnSpPr>
          <p:nvPr/>
        </p:nvCxnSpPr>
        <p:spPr>
          <a:xfrm rot="10800000" flipH="1">
            <a:off x="4261825" y="1522402"/>
            <a:ext cx="1356000" cy="4611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1262" name="Google Shape;1262;p53"/>
          <p:cNvCxnSpPr>
            <a:stCxn id="1221" idx="0"/>
            <a:endCxn id="1216" idx="2"/>
          </p:cNvCxnSpPr>
          <p:nvPr/>
        </p:nvCxnSpPr>
        <p:spPr>
          <a:xfrm>
            <a:off x="4261825" y="1983502"/>
            <a:ext cx="1356000" cy="3651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1263" name="Google Shape;1263;p53"/>
          <p:cNvCxnSpPr>
            <a:stCxn id="1220" idx="0"/>
            <a:endCxn id="1217" idx="2"/>
          </p:cNvCxnSpPr>
          <p:nvPr/>
        </p:nvCxnSpPr>
        <p:spPr>
          <a:xfrm rot="10800000" flipH="1">
            <a:off x="4261825" y="3177002"/>
            <a:ext cx="1356000" cy="4524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1264" name="Google Shape;1264;p53"/>
          <p:cNvCxnSpPr>
            <a:stCxn id="1220" idx="0"/>
            <a:endCxn id="1218" idx="2"/>
          </p:cNvCxnSpPr>
          <p:nvPr/>
        </p:nvCxnSpPr>
        <p:spPr>
          <a:xfrm>
            <a:off x="4261825" y="3629402"/>
            <a:ext cx="1356000" cy="375900"/>
          </a:xfrm>
          <a:prstGeom prst="bentConnector3">
            <a:avLst>
              <a:gd name="adj1" fmla="val 49998"/>
            </a:avLst>
          </a:prstGeom>
          <a:noFill/>
          <a:ln w="9525" cap="flat" cmpd="sng">
            <a:solidFill>
              <a:schemeClr val="dk2"/>
            </a:solidFill>
            <a:prstDash val="solid"/>
            <a:round/>
            <a:headEnd type="none" w="med" len="med"/>
            <a:tailEnd type="none" w="med" len="med"/>
          </a:ln>
        </p:spPr>
      </p:cxnSp>
      <p:sp>
        <p:nvSpPr>
          <p:cNvPr id="1265" name="Google Shape;1265;p53"/>
          <p:cNvSpPr/>
          <p:nvPr/>
        </p:nvSpPr>
        <p:spPr>
          <a:xfrm>
            <a:off x="3867325" y="1783590"/>
            <a:ext cx="249900" cy="399825"/>
          </a:xfrm>
          <a:custGeom>
            <a:avLst/>
            <a:gdLst/>
            <a:ahLst/>
            <a:cxnLst/>
            <a:rect l="l" t="t" r="r" b="b"/>
            <a:pathLst>
              <a:path w="9996" h="15993" extrusionOk="0">
                <a:moveTo>
                  <a:pt x="4998" y="1"/>
                </a:moveTo>
                <a:cubicBezTo>
                  <a:pt x="2238" y="1"/>
                  <a:pt x="0" y="1120"/>
                  <a:pt x="0" y="2507"/>
                </a:cubicBezTo>
                <a:lnTo>
                  <a:pt x="0" y="13486"/>
                </a:lnTo>
                <a:cubicBezTo>
                  <a:pt x="0" y="14874"/>
                  <a:pt x="2238" y="15992"/>
                  <a:pt x="4998" y="15992"/>
                </a:cubicBezTo>
                <a:cubicBezTo>
                  <a:pt x="7758" y="15992"/>
                  <a:pt x="9995" y="14874"/>
                  <a:pt x="9995" y="13486"/>
                </a:cubicBezTo>
                <a:lnTo>
                  <a:pt x="9995" y="2507"/>
                </a:lnTo>
                <a:cubicBezTo>
                  <a:pt x="9995" y="1120"/>
                  <a:pt x="7758" y="1"/>
                  <a:pt x="4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3847938" y="3429490"/>
            <a:ext cx="288675" cy="399825"/>
          </a:xfrm>
          <a:custGeom>
            <a:avLst/>
            <a:gdLst/>
            <a:ahLst/>
            <a:cxnLst/>
            <a:rect l="l" t="t" r="r" b="b"/>
            <a:pathLst>
              <a:path w="11547" h="15993" extrusionOk="0">
                <a:moveTo>
                  <a:pt x="5774" y="1"/>
                </a:moveTo>
                <a:lnTo>
                  <a:pt x="0" y="13367"/>
                </a:lnTo>
                <a:cubicBezTo>
                  <a:pt x="0" y="14814"/>
                  <a:pt x="2582" y="15992"/>
                  <a:pt x="5774" y="15992"/>
                </a:cubicBezTo>
                <a:cubicBezTo>
                  <a:pt x="8951" y="15992"/>
                  <a:pt x="11547" y="14814"/>
                  <a:pt x="11547" y="13367"/>
                </a:cubicBezTo>
                <a:lnTo>
                  <a:pt x="5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53"/>
          <p:cNvGrpSpPr/>
          <p:nvPr/>
        </p:nvGrpSpPr>
        <p:grpSpPr>
          <a:xfrm>
            <a:off x="1540300" y="2606725"/>
            <a:ext cx="399450" cy="399450"/>
            <a:chOff x="1000325" y="1288375"/>
            <a:chExt cx="399450" cy="399450"/>
          </a:xfrm>
        </p:grpSpPr>
        <p:sp>
          <p:nvSpPr>
            <p:cNvPr id="1268" name="Google Shape;1268;p53"/>
            <p:cNvSpPr/>
            <p:nvPr/>
          </p:nvSpPr>
          <p:spPr>
            <a:xfrm>
              <a:off x="1176350" y="1464400"/>
              <a:ext cx="47400" cy="47000"/>
            </a:xfrm>
            <a:custGeom>
              <a:avLst/>
              <a:gdLst/>
              <a:ahLst/>
              <a:cxnLst/>
              <a:rect l="l" t="t" r="r" b="b"/>
              <a:pathLst>
                <a:path w="1896" h="1880" extrusionOk="0">
                  <a:moveTo>
                    <a:pt x="955" y="0"/>
                  </a:moveTo>
                  <a:cubicBezTo>
                    <a:pt x="433" y="0"/>
                    <a:pt x="0" y="433"/>
                    <a:pt x="0" y="941"/>
                  </a:cubicBezTo>
                  <a:cubicBezTo>
                    <a:pt x="0" y="1462"/>
                    <a:pt x="433" y="1880"/>
                    <a:pt x="955" y="1880"/>
                  </a:cubicBezTo>
                  <a:cubicBezTo>
                    <a:pt x="1462" y="1880"/>
                    <a:pt x="1895" y="1462"/>
                    <a:pt x="1895" y="941"/>
                  </a:cubicBezTo>
                  <a:cubicBezTo>
                    <a:pt x="1895" y="433"/>
                    <a:pt x="1462"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1164800" y="1288375"/>
              <a:ext cx="70500" cy="154400"/>
            </a:xfrm>
            <a:custGeom>
              <a:avLst/>
              <a:gdLst/>
              <a:ahLst/>
              <a:cxnLst/>
              <a:rect l="l" t="t" r="r" b="b"/>
              <a:pathLst>
                <a:path w="2820" h="6176" extrusionOk="0">
                  <a:moveTo>
                    <a:pt x="1417" y="0"/>
                  </a:moveTo>
                  <a:lnTo>
                    <a:pt x="0" y="1402"/>
                  </a:lnTo>
                  <a:lnTo>
                    <a:pt x="671" y="2074"/>
                  </a:lnTo>
                  <a:lnTo>
                    <a:pt x="940" y="1790"/>
                  </a:lnTo>
                  <a:lnTo>
                    <a:pt x="940" y="6176"/>
                  </a:lnTo>
                  <a:cubicBezTo>
                    <a:pt x="1089" y="6132"/>
                    <a:pt x="1253" y="6116"/>
                    <a:pt x="1417" y="6116"/>
                  </a:cubicBezTo>
                  <a:cubicBezTo>
                    <a:pt x="1566" y="6116"/>
                    <a:pt x="1731" y="6132"/>
                    <a:pt x="1880" y="6176"/>
                  </a:cubicBezTo>
                  <a:lnTo>
                    <a:pt x="1880" y="1790"/>
                  </a:lnTo>
                  <a:lnTo>
                    <a:pt x="2163" y="2074"/>
                  </a:lnTo>
                  <a:lnTo>
                    <a:pt x="2819" y="1402"/>
                  </a:lnTo>
                  <a:lnTo>
                    <a:pt x="1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1000325" y="1452850"/>
              <a:ext cx="154400" cy="70500"/>
            </a:xfrm>
            <a:custGeom>
              <a:avLst/>
              <a:gdLst/>
              <a:ahLst/>
              <a:cxnLst/>
              <a:rect l="l" t="t" r="r" b="b"/>
              <a:pathLst>
                <a:path w="6176" h="2820" extrusionOk="0">
                  <a:moveTo>
                    <a:pt x="1402" y="0"/>
                  </a:moveTo>
                  <a:lnTo>
                    <a:pt x="0" y="1403"/>
                  </a:lnTo>
                  <a:lnTo>
                    <a:pt x="1402" y="2819"/>
                  </a:lnTo>
                  <a:lnTo>
                    <a:pt x="2074" y="2148"/>
                  </a:lnTo>
                  <a:lnTo>
                    <a:pt x="1790" y="1880"/>
                  </a:lnTo>
                  <a:lnTo>
                    <a:pt x="6176" y="1880"/>
                  </a:lnTo>
                  <a:cubicBezTo>
                    <a:pt x="6132" y="1731"/>
                    <a:pt x="6116" y="1566"/>
                    <a:pt x="6116" y="1403"/>
                  </a:cubicBezTo>
                  <a:cubicBezTo>
                    <a:pt x="6116" y="1253"/>
                    <a:pt x="6132" y="1089"/>
                    <a:pt x="6176" y="939"/>
                  </a:cubicBezTo>
                  <a:lnTo>
                    <a:pt x="1790" y="939"/>
                  </a:lnTo>
                  <a:lnTo>
                    <a:pt x="2074" y="657"/>
                  </a:lnTo>
                  <a:lnTo>
                    <a:pt x="1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1164800" y="1533400"/>
              <a:ext cx="70500" cy="154425"/>
            </a:xfrm>
            <a:custGeom>
              <a:avLst/>
              <a:gdLst/>
              <a:ahLst/>
              <a:cxnLst/>
              <a:rect l="l" t="t" r="r" b="b"/>
              <a:pathLst>
                <a:path w="2820" h="6177" extrusionOk="0">
                  <a:moveTo>
                    <a:pt x="940" y="0"/>
                  </a:moveTo>
                  <a:lnTo>
                    <a:pt x="940" y="4386"/>
                  </a:lnTo>
                  <a:lnTo>
                    <a:pt x="671" y="4102"/>
                  </a:lnTo>
                  <a:lnTo>
                    <a:pt x="0" y="4774"/>
                  </a:lnTo>
                  <a:lnTo>
                    <a:pt x="1417" y="6176"/>
                  </a:lnTo>
                  <a:lnTo>
                    <a:pt x="2819" y="4774"/>
                  </a:lnTo>
                  <a:lnTo>
                    <a:pt x="2163" y="4102"/>
                  </a:lnTo>
                  <a:lnTo>
                    <a:pt x="1880" y="4386"/>
                  </a:lnTo>
                  <a:lnTo>
                    <a:pt x="1880" y="0"/>
                  </a:lnTo>
                  <a:cubicBezTo>
                    <a:pt x="1731" y="45"/>
                    <a:pt x="1566" y="60"/>
                    <a:pt x="1417" y="60"/>
                  </a:cubicBezTo>
                  <a:cubicBezTo>
                    <a:pt x="1253" y="60"/>
                    <a:pt x="1089" y="45"/>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1245350" y="1452850"/>
              <a:ext cx="154425" cy="70500"/>
            </a:xfrm>
            <a:custGeom>
              <a:avLst/>
              <a:gdLst/>
              <a:ahLst/>
              <a:cxnLst/>
              <a:rect l="l" t="t" r="r" b="b"/>
              <a:pathLst>
                <a:path w="6177" h="2820" extrusionOk="0">
                  <a:moveTo>
                    <a:pt x="4774" y="0"/>
                  </a:moveTo>
                  <a:lnTo>
                    <a:pt x="4102" y="657"/>
                  </a:lnTo>
                  <a:lnTo>
                    <a:pt x="4386" y="939"/>
                  </a:lnTo>
                  <a:lnTo>
                    <a:pt x="1" y="939"/>
                  </a:lnTo>
                  <a:cubicBezTo>
                    <a:pt x="45" y="1089"/>
                    <a:pt x="60" y="1253"/>
                    <a:pt x="60" y="1403"/>
                  </a:cubicBezTo>
                  <a:cubicBezTo>
                    <a:pt x="60" y="1566"/>
                    <a:pt x="45" y="1731"/>
                    <a:pt x="1" y="1880"/>
                  </a:cubicBezTo>
                  <a:lnTo>
                    <a:pt x="4386" y="1880"/>
                  </a:lnTo>
                  <a:lnTo>
                    <a:pt x="4102" y="2148"/>
                  </a:lnTo>
                  <a:lnTo>
                    <a:pt x="4774" y="2819"/>
                  </a:lnTo>
                  <a:lnTo>
                    <a:pt x="6176" y="1403"/>
                  </a:lnTo>
                  <a:lnTo>
                    <a:pt x="4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06E380B-756F-AB57-E8AC-010A3C621C5A}"/>
              </a:ext>
            </a:extLst>
          </p:cNvPr>
          <p:cNvSpPr txBox="1"/>
          <p:nvPr/>
        </p:nvSpPr>
        <p:spPr>
          <a:xfrm>
            <a:off x="1785325" y="2445667"/>
            <a:ext cx="184731" cy="307777"/>
          </a:xfrm>
          <a:prstGeom prst="rect">
            <a:avLst/>
          </a:prstGeom>
          <a:noFill/>
        </p:spPr>
        <p:txBody>
          <a:bodyPr wrap="none" rtlCol="0">
            <a:spAutoFit/>
          </a:bodyPr>
          <a:lstStyle/>
          <a:p>
            <a:endParaRPr lang="en-BG" dirty="0"/>
          </a:p>
        </p:txBody>
      </p:sp>
      <p:sp>
        <p:nvSpPr>
          <p:cNvPr id="3" name="Google Shape;1222;p53">
            <a:extLst>
              <a:ext uri="{FF2B5EF4-FFF2-40B4-BE49-F238E27FC236}">
                <a16:creationId xmlns:a16="http://schemas.microsoft.com/office/drawing/2014/main" id="{608B00B3-DB46-6420-0F67-2DFFDF9E52F3}"/>
              </a:ext>
            </a:extLst>
          </p:cNvPr>
          <p:cNvSpPr txBox="1">
            <a:spLocks/>
          </p:cNvSpPr>
          <p:nvPr/>
        </p:nvSpPr>
        <p:spPr>
          <a:xfrm>
            <a:off x="703032" y="4445651"/>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1pPr>
            <a:lvl2pPr marR="0" lvl="1"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2pPr>
            <a:lvl3pPr marR="0" lvl="2"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3pPr>
            <a:lvl4pPr marR="0" lvl="3"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4pPr>
            <a:lvl5pPr marR="0" lvl="4"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5pPr>
            <a:lvl6pPr marR="0" lvl="5"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6pPr>
            <a:lvl7pPr marR="0" lvl="6"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7pPr>
            <a:lvl8pPr marR="0" lvl="7"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8pPr>
            <a:lvl9pPr marR="0" lvl="8"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9pPr>
          </a:lstStyle>
          <a:p>
            <a:r>
              <a:rPr lang="en-GB" dirty="0"/>
              <a:t>Worst-scenario that can happen? </a:t>
            </a:r>
          </a:p>
        </p:txBody>
      </p:sp>
      <p:grpSp>
        <p:nvGrpSpPr>
          <p:cNvPr id="4" name="Google Shape;1235;p53">
            <a:extLst>
              <a:ext uri="{FF2B5EF4-FFF2-40B4-BE49-F238E27FC236}">
                <a16:creationId xmlns:a16="http://schemas.microsoft.com/office/drawing/2014/main" id="{D082FC3C-DB82-0AEE-05B7-0F598828C08B}"/>
              </a:ext>
            </a:extLst>
          </p:cNvPr>
          <p:cNvGrpSpPr/>
          <p:nvPr/>
        </p:nvGrpSpPr>
        <p:grpSpPr>
          <a:xfrm>
            <a:off x="6963037" y="4590652"/>
            <a:ext cx="1459067" cy="282697"/>
            <a:chOff x="238125" y="1085200"/>
            <a:chExt cx="1936900" cy="686325"/>
          </a:xfrm>
        </p:grpSpPr>
        <p:sp>
          <p:nvSpPr>
            <p:cNvPr id="5" name="Google Shape;1236;p53">
              <a:extLst>
                <a:ext uri="{FF2B5EF4-FFF2-40B4-BE49-F238E27FC236}">
                  <a16:creationId xmlns:a16="http://schemas.microsoft.com/office/drawing/2014/main" id="{6623E59E-CA52-516C-3C1D-B4CF145A403D}"/>
                </a:ext>
              </a:extLst>
            </p:cNvPr>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7;p53">
              <a:extLst>
                <a:ext uri="{FF2B5EF4-FFF2-40B4-BE49-F238E27FC236}">
                  <a16:creationId xmlns:a16="http://schemas.microsoft.com/office/drawing/2014/main" id="{4FFC49E1-1DF8-BC05-81C3-1EC8B4A98DDA}"/>
                </a:ext>
              </a:extLst>
            </p:cNvPr>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8;p53">
              <a:extLst>
                <a:ext uri="{FF2B5EF4-FFF2-40B4-BE49-F238E27FC236}">
                  <a16:creationId xmlns:a16="http://schemas.microsoft.com/office/drawing/2014/main" id="{809ACDFA-78E3-9A9C-3C26-B70409AA4050}"/>
                </a:ext>
              </a:extLst>
            </p:cNvPr>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9;p53">
              <a:extLst>
                <a:ext uri="{FF2B5EF4-FFF2-40B4-BE49-F238E27FC236}">
                  <a16:creationId xmlns:a16="http://schemas.microsoft.com/office/drawing/2014/main" id="{DCAE1594-5D65-2CC3-B9B9-526C0565036B}"/>
                </a:ext>
              </a:extLst>
            </p:cNvPr>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0;p53">
              <a:extLst>
                <a:ext uri="{FF2B5EF4-FFF2-40B4-BE49-F238E27FC236}">
                  <a16:creationId xmlns:a16="http://schemas.microsoft.com/office/drawing/2014/main" id="{03FD151C-8295-19C5-7418-1B4B732651C8}"/>
                </a:ext>
              </a:extLst>
            </p:cNvPr>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1;p53">
              <a:extLst>
                <a:ext uri="{FF2B5EF4-FFF2-40B4-BE49-F238E27FC236}">
                  <a16:creationId xmlns:a16="http://schemas.microsoft.com/office/drawing/2014/main" id="{11DC4EA3-6C73-64E6-DF71-685CF0565D34}"/>
                </a:ext>
              </a:extLst>
            </p:cNvPr>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42;p53">
              <a:extLst>
                <a:ext uri="{FF2B5EF4-FFF2-40B4-BE49-F238E27FC236}">
                  <a16:creationId xmlns:a16="http://schemas.microsoft.com/office/drawing/2014/main" id="{ACAA85DB-9A42-59D3-4517-2CF769329326}"/>
                </a:ext>
              </a:extLst>
            </p:cNvPr>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3;p53">
              <a:extLst>
                <a:ext uri="{FF2B5EF4-FFF2-40B4-BE49-F238E27FC236}">
                  <a16:creationId xmlns:a16="http://schemas.microsoft.com/office/drawing/2014/main" id="{C5EAB3B1-F309-71B2-FE98-4627F664ED9E}"/>
                </a:ext>
              </a:extLst>
            </p:cNvPr>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4;p53">
              <a:extLst>
                <a:ext uri="{FF2B5EF4-FFF2-40B4-BE49-F238E27FC236}">
                  <a16:creationId xmlns:a16="http://schemas.microsoft.com/office/drawing/2014/main" id="{3A631158-B1E7-AE0D-08E5-8E842B9A9760}"/>
                </a:ext>
              </a:extLst>
            </p:cNvPr>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45;p53">
              <a:extLst>
                <a:ext uri="{FF2B5EF4-FFF2-40B4-BE49-F238E27FC236}">
                  <a16:creationId xmlns:a16="http://schemas.microsoft.com/office/drawing/2014/main" id="{950A14A9-3C85-CF1B-0BAF-62FDA99FF391}"/>
                </a:ext>
              </a:extLst>
            </p:cNvPr>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46;p53">
              <a:extLst>
                <a:ext uri="{FF2B5EF4-FFF2-40B4-BE49-F238E27FC236}">
                  <a16:creationId xmlns:a16="http://schemas.microsoft.com/office/drawing/2014/main" id="{D56A1CD3-284A-0E4E-5151-7BC450744425}"/>
                </a:ext>
              </a:extLst>
            </p:cNvPr>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47;p53">
              <a:extLst>
                <a:ext uri="{FF2B5EF4-FFF2-40B4-BE49-F238E27FC236}">
                  <a16:creationId xmlns:a16="http://schemas.microsoft.com/office/drawing/2014/main" id="{F33B2EF0-C499-D279-CF88-780E8C946430}"/>
                </a:ext>
              </a:extLst>
            </p:cNvPr>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48;p53">
              <a:extLst>
                <a:ext uri="{FF2B5EF4-FFF2-40B4-BE49-F238E27FC236}">
                  <a16:creationId xmlns:a16="http://schemas.microsoft.com/office/drawing/2014/main" id="{33735AA8-6728-DF58-C209-CD32EBE81FD1}"/>
                </a:ext>
              </a:extLst>
            </p:cNvPr>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9;p53">
              <a:extLst>
                <a:ext uri="{FF2B5EF4-FFF2-40B4-BE49-F238E27FC236}">
                  <a16:creationId xmlns:a16="http://schemas.microsoft.com/office/drawing/2014/main" id="{E75F587A-08C2-F656-CF10-A906728CCC57}"/>
                </a:ext>
              </a:extLst>
            </p:cNvPr>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0;p53">
              <a:extLst>
                <a:ext uri="{FF2B5EF4-FFF2-40B4-BE49-F238E27FC236}">
                  <a16:creationId xmlns:a16="http://schemas.microsoft.com/office/drawing/2014/main" id="{F97C983C-251F-77A3-5E80-90795B046DA1}"/>
                </a:ext>
              </a:extLst>
            </p:cNvPr>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1;p53">
              <a:extLst>
                <a:ext uri="{FF2B5EF4-FFF2-40B4-BE49-F238E27FC236}">
                  <a16:creationId xmlns:a16="http://schemas.microsoft.com/office/drawing/2014/main" id="{260BA3CA-79A1-4E30-A571-9A08EC15C89D}"/>
                </a:ext>
              </a:extLst>
            </p:cNvPr>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2;p53">
              <a:extLst>
                <a:ext uri="{FF2B5EF4-FFF2-40B4-BE49-F238E27FC236}">
                  <a16:creationId xmlns:a16="http://schemas.microsoft.com/office/drawing/2014/main" id="{326EBAA1-82D2-1DFE-F98C-2806DAF83879}"/>
                </a:ext>
              </a:extLst>
            </p:cNvPr>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3;p53">
              <a:extLst>
                <a:ext uri="{FF2B5EF4-FFF2-40B4-BE49-F238E27FC236}">
                  <a16:creationId xmlns:a16="http://schemas.microsoft.com/office/drawing/2014/main" id="{BBA4A4A8-835D-E8E9-384B-D10A7941594C}"/>
                </a:ext>
              </a:extLst>
            </p:cNvPr>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4;p53">
              <a:extLst>
                <a:ext uri="{FF2B5EF4-FFF2-40B4-BE49-F238E27FC236}">
                  <a16:creationId xmlns:a16="http://schemas.microsoft.com/office/drawing/2014/main" id="{5205F6B3-9307-62D2-613A-B767534A115C}"/>
                </a:ext>
              </a:extLst>
            </p:cNvPr>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55;p53">
              <a:extLst>
                <a:ext uri="{FF2B5EF4-FFF2-40B4-BE49-F238E27FC236}">
                  <a16:creationId xmlns:a16="http://schemas.microsoft.com/office/drawing/2014/main" id="{D1529062-7E1A-A08D-A626-A8FECCA33A81}"/>
                </a:ext>
              </a:extLst>
            </p:cNvPr>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6;p53">
              <a:extLst>
                <a:ext uri="{FF2B5EF4-FFF2-40B4-BE49-F238E27FC236}">
                  <a16:creationId xmlns:a16="http://schemas.microsoft.com/office/drawing/2014/main" id="{F2EBD34C-5170-24F7-23CE-75B31DDECB11}"/>
                </a:ext>
              </a:extLst>
            </p:cNvPr>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7;p53">
              <a:extLst>
                <a:ext uri="{FF2B5EF4-FFF2-40B4-BE49-F238E27FC236}">
                  <a16:creationId xmlns:a16="http://schemas.microsoft.com/office/drawing/2014/main" id="{8256B8CD-08C7-BD44-73DA-62AA759FF646}"/>
                </a:ext>
              </a:extLst>
            </p:cNvPr>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A96A4A19-0BD0-E07A-E1BA-774AD1466B55}"/>
              </a:ext>
            </a:extLst>
          </p:cNvPr>
          <p:cNvSpPr txBox="1"/>
          <p:nvPr/>
        </p:nvSpPr>
        <p:spPr>
          <a:xfrm>
            <a:off x="7439225" y="2108788"/>
            <a:ext cx="1304960" cy="523220"/>
          </a:xfrm>
          <a:prstGeom prst="rect">
            <a:avLst/>
          </a:prstGeom>
          <a:noFill/>
        </p:spPr>
        <p:txBody>
          <a:bodyPr wrap="square" rtlCol="0">
            <a:spAutoFit/>
          </a:bodyPr>
          <a:lstStyle/>
          <a:p>
            <a:r>
              <a:rPr lang="en-US" dirty="0">
                <a:solidFill>
                  <a:schemeClr val="bg1"/>
                </a:solidFill>
              </a:rPr>
              <a:t>TCP/</a:t>
            </a:r>
            <a:r>
              <a:rPr lang="en-BG" dirty="0">
                <a:solidFill>
                  <a:schemeClr val="bg1"/>
                </a:solidFill>
              </a:rPr>
              <a:t>443</a:t>
            </a:r>
          </a:p>
          <a:p>
            <a:r>
              <a:rPr lang="en-BG" dirty="0">
                <a:solidFill>
                  <a:schemeClr val="bg1"/>
                </a:solidFill>
              </a:rPr>
              <a:t>NodePort</a:t>
            </a:r>
          </a:p>
        </p:txBody>
      </p:sp>
    </p:spTree>
    <p:extLst>
      <p:ext uri="{BB962C8B-B14F-4D97-AF65-F5344CB8AC3E}">
        <p14:creationId xmlns:p14="http://schemas.microsoft.com/office/powerpoint/2010/main" val="236569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p:nvPr/>
        </p:nvSpPr>
        <p:spPr>
          <a:xfrm rot="10800000" flipH="1">
            <a:off x="4471651" y="2800700"/>
            <a:ext cx="3141000" cy="696600"/>
          </a:xfrm>
          <a:prstGeom prst="snip1Rect">
            <a:avLst>
              <a:gd name="adj" fmla="val 37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txBox="1">
            <a:spLocks noGrp="1"/>
          </p:cNvSpPr>
          <p:nvPr>
            <p:ph type="title"/>
          </p:nvPr>
        </p:nvSpPr>
        <p:spPr>
          <a:xfrm>
            <a:off x="4471651" y="2838065"/>
            <a:ext cx="30648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Exploits</a:t>
            </a:r>
            <a:endParaRPr dirty="0">
              <a:solidFill>
                <a:schemeClr val="dk1"/>
              </a:solidFill>
            </a:endParaRPr>
          </a:p>
        </p:txBody>
      </p:sp>
      <p:sp>
        <p:nvSpPr>
          <p:cNvPr id="502" name="Google Shape;502;p36"/>
          <p:cNvSpPr txBox="1">
            <a:spLocks noGrp="1"/>
          </p:cNvSpPr>
          <p:nvPr>
            <p:ph type="title" idx="2"/>
          </p:nvPr>
        </p:nvSpPr>
        <p:spPr>
          <a:xfrm>
            <a:off x="4471651" y="1737088"/>
            <a:ext cx="1464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504" name="Google Shape;504;p36"/>
          <p:cNvGrpSpPr/>
          <p:nvPr/>
        </p:nvGrpSpPr>
        <p:grpSpPr>
          <a:xfrm>
            <a:off x="4611950" y="841100"/>
            <a:ext cx="1936900" cy="686325"/>
            <a:chOff x="238125" y="1085200"/>
            <a:chExt cx="1936900" cy="686325"/>
          </a:xfrm>
        </p:grpSpPr>
        <p:sp>
          <p:nvSpPr>
            <p:cNvPr id="505" name="Google Shape;505;p36"/>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1736675" y="1644963"/>
            <a:ext cx="1201800" cy="1853575"/>
            <a:chOff x="1736675" y="1741725"/>
            <a:chExt cx="1201800" cy="1853575"/>
          </a:xfrm>
        </p:grpSpPr>
        <p:grpSp>
          <p:nvGrpSpPr>
            <p:cNvPr id="528" name="Google Shape;528;p36"/>
            <p:cNvGrpSpPr/>
            <p:nvPr/>
          </p:nvGrpSpPr>
          <p:grpSpPr>
            <a:xfrm>
              <a:off x="1870200" y="1741725"/>
              <a:ext cx="803425" cy="428538"/>
              <a:chOff x="7167075" y="2831813"/>
              <a:chExt cx="803425" cy="428538"/>
            </a:xfrm>
          </p:grpSpPr>
          <p:sp>
            <p:nvSpPr>
              <p:cNvPr id="529" name="Google Shape;529;p36"/>
              <p:cNvSpPr/>
              <p:nvPr/>
            </p:nvSpPr>
            <p:spPr>
              <a:xfrm>
                <a:off x="7167075" y="31535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7537350" y="30312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7863700" y="2831813"/>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6"/>
            <p:cNvSpPr/>
            <p:nvPr/>
          </p:nvSpPr>
          <p:spPr>
            <a:xfrm>
              <a:off x="1736675" y="2452900"/>
              <a:ext cx="1201800" cy="11424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2D21CC61-5584-4625-C326-710EF0D885BA}"/>
              </a:ext>
            </a:extLst>
          </p:cNvPr>
          <p:cNvSpPr>
            <a:spLocks noGrp="1"/>
          </p:cNvSpPr>
          <p:nvPr>
            <p:ph type="subTitle" idx="1"/>
          </p:nvPr>
        </p:nvSpPr>
        <p:spPr>
          <a:xfrm>
            <a:off x="4201818" y="3534666"/>
            <a:ext cx="3647114" cy="549600"/>
          </a:xfrm>
        </p:spPr>
        <p:txBody>
          <a:bodyPr/>
          <a:lstStyle/>
          <a:p>
            <a:r>
              <a:rPr lang="en-GB" b="1" i="0" dirty="0">
                <a:solidFill>
                  <a:schemeClr val="bg1"/>
                </a:solidFill>
                <a:effectLst/>
                <a:latin typeface="Consolas" panose="020B0609020204030204" pitchFamily="49" charset="0"/>
                <a:cs typeface="Consolas" panose="020B0609020204030204" pitchFamily="49" charset="0"/>
              </a:rPr>
              <a:t>CVE-2022-0847, </a:t>
            </a:r>
            <a:r>
              <a:rPr lang="en-GB" b="1" i="0" dirty="0">
                <a:solidFill>
                  <a:schemeClr val="bg1"/>
                </a:solidFill>
                <a:effectLst/>
                <a:latin typeface="Consolas" panose="020B0609020204030204" pitchFamily="49" charset="0"/>
                <a:ea typeface="Verdana" panose="020B0604030504040204" pitchFamily="34" charset="0"/>
                <a:cs typeface="Consolas" panose="020B0609020204030204" pitchFamily="49" charset="0"/>
              </a:rPr>
              <a:t>CVE-2022-0185</a:t>
            </a:r>
            <a:endParaRPr lang="en-BG" b="1" dirty="0">
              <a:solidFill>
                <a:schemeClr val="bg1"/>
              </a:solidFill>
              <a:effectLst/>
              <a:latin typeface="Consolas" panose="020B0609020204030204" pitchFamily="49" charset="0"/>
              <a:ea typeface="Verdana" panose="020B0604030504040204" pitchFamily="34" charset="0"/>
              <a:cs typeface="Consolas" panose="020B0609020204030204" pitchFamily="49" charset="0"/>
            </a:endParaRPr>
          </a:p>
          <a:p>
            <a:endParaRPr lang="en-GB" b="1" i="0" dirty="0">
              <a:solidFill>
                <a:schemeClr val="bg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9085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EXPLOITS</a:t>
            </a:r>
            <a:endParaRPr dirty="0"/>
          </a:p>
        </p:txBody>
      </p:sp>
      <p:sp>
        <p:nvSpPr>
          <p:cNvPr id="572" name="Google Shape;572;p38"/>
          <p:cNvSpPr txBox="1">
            <a:spLocks noGrp="1"/>
          </p:cNvSpPr>
          <p:nvPr>
            <p:ph type="subTitle" idx="1"/>
          </p:nvPr>
        </p:nvSpPr>
        <p:spPr>
          <a:xfrm>
            <a:off x="1386027" y="3102567"/>
            <a:ext cx="2565598" cy="10032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Main cause:</a:t>
            </a:r>
          </a:p>
          <a:p>
            <a:pPr marL="0" lvl="0" indent="0" algn="l" rtl="0">
              <a:spcBef>
                <a:spcPts val="0"/>
              </a:spcBef>
              <a:spcAft>
                <a:spcPts val="0"/>
              </a:spcAft>
              <a:buNone/>
            </a:pPr>
            <a:r>
              <a:rPr lang="en" dirty="0"/>
              <a:t>Uninitialized pipe buffer flag variable. Page cache is always writable to the kernel. </a:t>
            </a:r>
            <a:endParaRPr dirty="0"/>
          </a:p>
        </p:txBody>
      </p:sp>
      <p:grpSp>
        <p:nvGrpSpPr>
          <p:cNvPr id="574" name="Google Shape;574;p38"/>
          <p:cNvGrpSpPr/>
          <p:nvPr/>
        </p:nvGrpSpPr>
        <p:grpSpPr>
          <a:xfrm>
            <a:off x="6971521" y="588735"/>
            <a:ext cx="1459067" cy="282697"/>
            <a:chOff x="238125" y="1085200"/>
            <a:chExt cx="1936900" cy="686325"/>
          </a:xfrm>
        </p:grpSpPr>
        <p:sp>
          <p:nvSpPr>
            <p:cNvPr id="575" name="Google Shape;575;p38"/>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8"/>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38"/>
          <p:cNvSpPr/>
          <p:nvPr/>
        </p:nvSpPr>
        <p:spPr>
          <a:xfrm rot="10800000" flipH="1">
            <a:off x="2151491" y="1876950"/>
            <a:ext cx="746100" cy="694800"/>
          </a:xfrm>
          <a:prstGeom prst="snip1Rect">
            <a:avLst>
              <a:gd name="adj" fmla="val 197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rot="10800000" flipH="1">
            <a:off x="6440865" y="1871098"/>
            <a:ext cx="746100" cy="694800"/>
          </a:xfrm>
          <a:prstGeom prst="snip1Rect">
            <a:avLst>
              <a:gd name="adj" fmla="val 197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txBox="1">
            <a:spLocks noGrp="1"/>
          </p:cNvSpPr>
          <p:nvPr>
            <p:ph type="subTitle" idx="3"/>
          </p:nvPr>
        </p:nvSpPr>
        <p:spPr>
          <a:xfrm>
            <a:off x="1386025" y="2718300"/>
            <a:ext cx="2565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DIRTYPIPE</a:t>
            </a:r>
            <a:endParaRPr dirty="0"/>
          </a:p>
        </p:txBody>
      </p:sp>
      <p:sp>
        <p:nvSpPr>
          <p:cNvPr id="607" name="Google Shape;607;p38"/>
          <p:cNvSpPr txBox="1">
            <a:spLocks noGrp="1"/>
          </p:cNvSpPr>
          <p:nvPr>
            <p:ph type="subTitle" idx="4"/>
          </p:nvPr>
        </p:nvSpPr>
        <p:spPr>
          <a:xfrm>
            <a:off x="5192375" y="2718300"/>
            <a:ext cx="2565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CAP_SYS_ADMIN</a:t>
            </a:r>
            <a:endParaRPr dirty="0"/>
          </a:p>
        </p:txBody>
      </p:sp>
      <p:graphicFrame>
        <p:nvGraphicFramePr>
          <p:cNvPr id="2" name="Table 1">
            <a:extLst>
              <a:ext uri="{FF2B5EF4-FFF2-40B4-BE49-F238E27FC236}">
                <a16:creationId xmlns:a16="http://schemas.microsoft.com/office/drawing/2014/main" id="{6EA97491-BF35-C349-3EF2-9C2612E7E017}"/>
              </a:ext>
            </a:extLst>
          </p:cNvPr>
          <p:cNvGraphicFramePr>
            <a:graphicFrameLocks noGrp="1"/>
          </p:cNvGraphicFramePr>
          <p:nvPr>
            <p:extLst>
              <p:ext uri="{D42A27DB-BD31-4B8C-83A1-F6EECF244321}">
                <p14:modId xmlns:p14="http://schemas.microsoft.com/office/powerpoint/2010/main" val="2361892938"/>
              </p:ext>
            </p:extLst>
          </p:nvPr>
        </p:nvGraphicFramePr>
        <p:xfrm>
          <a:off x="311150" y="2713807"/>
          <a:ext cx="8521124" cy="308610"/>
        </p:xfrm>
        <a:graphic>
          <a:graphicData uri="http://schemas.openxmlformats.org/drawingml/2006/table">
            <a:tbl>
              <a:tblPr/>
              <a:tblGrid>
                <a:gridCol w="4260562">
                  <a:extLst>
                    <a:ext uri="{9D8B030D-6E8A-4147-A177-3AD203B41FA5}">
                      <a16:colId xmlns:a16="http://schemas.microsoft.com/office/drawing/2014/main" val="4162813697"/>
                    </a:ext>
                  </a:extLst>
                </a:gridCol>
                <a:gridCol w="4260562">
                  <a:extLst>
                    <a:ext uri="{9D8B030D-6E8A-4147-A177-3AD203B41FA5}">
                      <a16:colId xmlns:a16="http://schemas.microsoft.com/office/drawing/2014/main" val="235247902"/>
                    </a:ext>
                  </a:extLst>
                </a:gridCol>
              </a:tblGrid>
              <a:tr h="0">
                <a:tc>
                  <a:txBody>
                    <a:bodyPr/>
                    <a:lstStyle/>
                    <a:p>
                      <a:pPr algn="ctr" fontAlgn="t"/>
                      <a:r>
                        <a:rPr lang="en-GB" b="1" dirty="0">
                          <a:solidFill>
                            <a:srgbClr val="000000"/>
                          </a:solidFill>
                          <a:effectLst/>
                          <a:latin typeface="Verdana" panose="020B0604030504040204" pitchFamily="34" charset="0"/>
                        </a:rPr>
                        <a:t>CVE-2022-0847</a:t>
                      </a:r>
                    </a:p>
                  </a:txBody>
                  <a:tcPr marL="47625" marR="47625" marT="47625" marB="47625">
                    <a:lnL>
                      <a:noFill/>
                    </a:lnL>
                    <a:lnR w="9525" cap="flat" cmpd="sng" algn="ctr">
                      <a:solidFill>
                        <a:srgbClr val="CCCCCC"/>
                      </a:solidFill>
                      <a:prstDash val="solid"/>
                      <a:round/>
                      <a:headEnd type="none" w="med" len="med"/>
                      <a:tailEnd type="none" w="med" len="med"/>
                    </a:lnR>
                    <a:lnT>
                      <a:noFill/>
                    </a:lnT>
                    <a:lnB w="9525" cap="flat" cmpd="sng" algn="ctr">
                      <a:solidFill>
                        <a:srgbClr val="E0DBD2"/>
                      </a:solidFill>
                      <a:prstDash val="solid"/>
                      <a:round/>
                      <a:headEnd type="none" w="med" len="med"/>
                      <a:tailEnd type="none" w="med" len="med"/>
                    </a:lnB>
                    <a:solidFill>
                      <a:srgbClr val="FFFFFF"/>
                    </a:solidFill>
                  </a:tcPr>
                </a:tc>
                <a:tc>
                  <a:txBody>
                    <a:bodyPr/>
                    <a:lstStyle/>
                    <a:p>
                      <a:pPr algn="ctr" fontAlgn="t"/>
                      <a:r>
                        <a:rPr lang="en-GB" b="1" i="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CVE-2022-0185</a:t>
                      </a:r>
                      <a:endParaRPr lang="en-BG" b="1"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47625" marR="47625" marT="47625" marB="47625">
                    <a:lnL w="9525" cap="flat" cmpd="sng" algn="ctr">
                      <a:solidFill>
                        <a:srgbClr val="CCCCCC"/>
                      </a:solidFill>
                      <a:prstDash val="solid"/>
                      <a:round/>
                      <a:headEnd type="none" w="med" len="med"/>
                      <a:tailEnd type="none" w="med" len="med"/>
                    </a:lnL>
                    <a:lnR>
                      <a:noFill/>
                    </a:lnR>
                    <a:lnT>
                      <a:noFill/>
                    </a:lnT>
                    <a:lnB w="9525" cap="flat" cmpd="sng" algn="ctr">
                      <a:solidFill>
                        <a:srgbClr val="E0DBD2"/>
                      </a:solidFill>
                      <a:prstDash val="solid"/>
                      <a:round/>
                      <a:headEnd type="none" w="med" len="med"/>
                      <a:tailEnd type="none" w="med" len="med"/>
                    </a:lnB>
                    <a:solidFill>
                      <a:srgbClr val="EEEEEE"/>
                    </a:solidFill>
                  </a:tcPr>
                </a:tc>
                <a:extLst>
                  <a:ext uri="{0D108BD9-81ED-4DB2-BD59-A6C34878D82A}">
                    <a16:rowId xmlns:a16="http://schemas.microsoft.com/office/drawing/2014/main" val="2599635312"/>
                  </a:ext>
                </a:extLst>
              </a:tr>
            </a:tbl>
          </a:graphicData>
        </a:graphic>
      </p:graphicFrame>
      <p:sp>
        <p:nvSpPr>
          <p:cNvPr id="3" name="Rectangle 1">
            <a:extLst>
              <a:ext uri="{FF2B5EF4-FFF2-40B4-BE49-F238E27FC236}">
                <a16:creationId xmlns:a16="http://schemas.microsoft.com/office/drawing/2014/main" id="{07145C3C-A4B7-3F33-A962-983167D1DA95}"/>
              </a:ext>
            </a:extLst>
          </p:cNvPr>
          <p:cNvSpPr>
            <a:spLocks noChangeArrowheads="1"/>
          </p:cNvSpPr>
          <p:nvPr/>
        </p:nvSpPr>
        <p:spPr bwMode="auto">
          <a:xfrm>
            <a:off x="311150" y="2706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BG" altLang="en-BG" sz="1800" b="0" i="0" u="none" strike="noStrike" cap="none" normalizeH="0" baseline="0">
                <a:ln>
                  <a:noFill/>
                </a:ln>
                <a:solidFill>
                  <a:schemeClr val="tx1"/>
                </a:solidFill>
                <a:effectLst/>
                <a:latin typeface="Arial" panose="020B0604020202020204" pitchFamily="34" charset="0"/>
              </a:rPr>
            </a:br>
            <a:endParaRPr kumimoji="0" lang="en-BG" altLang="en-BG" sz="1800" b="0" i="0" u="none" strike="noStrike" cap="none" normalizeH="0" baseline="0">
              <a:ln>
                <a:noFill/>
              </a:ln>
              <a:solidFill>
                <a:schemeClr val="tx1"/>
              </a:solidFill>
              <a:effectLst/>
              <a:latin typeface="Arial" panose="020B0604020202020204" pitchFamily="34" charset="0"/>
            </a:endParaRPr>
          </a:p>
        </p:txBody>
      </p:sp>
      <p:sp>
        <p:nvSpPr>
          <p:cNvPr id="4" name="Google Shape;6886;p82">
            <a:extLst>
              <a:ext uri="{FF2B5EF4-FFF2-40B4-BE49-F238E27FC236}">
                <a16:creationId xmlns:a16="http://schemas.microsoft.com/office/drawing/2014/main" id="{DB07C98F-984F-3369-9B8F-4258C3421FBA}"/>
              </a:ext>
            </a:extLst>
          </p:cNvPr>
          <p:cNvSpPr/>
          <p:nvPr/>
        </p:nvSpPr>
        <p:spPr>
          <a:xfrm>
            <a:off x="2348138" y="2049232"/>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6567;p81">
            <a:extLst>
              <a:ext uri="{FF2B5EF4-FFF2-40B4-BE49-F238E27FC236}">
                <a16:creationId xmlns:a16="http://schemas.microsoft.com/office/drawing/2014/main" id="{D637CA3D-C311-5887-00E9-0A0F56C2B0DB}"/>
              </a:ext>
            </a:extLst>
          </p:cNvPr>
          <p:cNvGrpSpPr/>
          <p:nvPr/>
        </p:nvGrpSpPr>
        <p:grpSpPr>
          <a:xfrm>
            <a:off x="6664663" y="2050860"/>
            <a:ext cx="298503" cy="335275"/>
            <a:chOff x="6264300" y="3809300"/>
            <a:chExt cx="423950" cy="476175"/>
          </a:xfrm>
          <a:solidFill>
            <a:schemeClr val="tx1"/>
          </a:solidFill>
        </p:grpSpPr>
        <p:sp>
          <p:nvSpPr>
            <p:cNvPr id="6" name="Google Shape;6568;p81">
              <a:extLst>
                <a:ext uri="{FF2B5EF4-FFF2-40B4-BE49-F238E27FC236}">
                  <a16:creationId xmlns:a16="http://schemas.microsoft.com/office/drawing/2014/main" id="{79E2358B-A351-7C12-DF63-7255402EB91B}"/>
                </a:ext>
              </a:extLst>
            </p:cNvPr>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569;p81">
              <a:extLst>
                <a:ext uri="{FF2B5EF4-FFF2-40B4-BE49-F238E27FC236}">
                  <a16:creationId xmlns:a16="http://schemas.microsoft.com/office/drawing/2014/main" id="{D000E799-4EC5-CC62-5F09-E622D8910165}"/>
                </a:ext>
              </a:extLst>
            </p:cNvPr>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570;p81">
              <a:extLst>
                <a:ext uri="{FF2B5EF4-FFF2-40B4-BE49-F238E27FC236}">
                  <a16:creationId xmlns:a16="http://schemas.microsoft.com/office/drawing/2014/main" id="{FB628D1B-DA8F-6146-87E3-349FD7F4AE09}"/>
                </a:ext>
              </a:extLst>
            </p:cNvPr>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 name="Google Shape;572;p38">
            <a:extLst>
              <a:ext uri="{FF2B5EF4-FFF2-40B4-BE49-F238E27FC236}">
                <a16:creationId xmlns:a16="http://schemas.microsoft.com/office/drawing/2014/main" id="{40DD2F0D-9E4C-4F03-1081-FDCBD1423516}"/>
              </a:ext>
            </a:extLst>
          </p:cNvPr>
          <p:cNvSpPr txBox="1">
            <a:spLocks/>
          </p:cNvSpPr>
          <p:nvPr/>
        </p:nvSpPr>
        <p:spPr>
          <a:xfrm>
            <a:off x="5531114" y="3102567"/>
            <a:ext cx="2693803" cy="1822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9pPr>
          </a:lstStyle>
          <a:p>
            <a:pPr marL="0" indent="0"/>
            <a:r>
              <a:rPr lang="en-GB" dirty="0"/>
              <a:t>Main cause: </a:t>
            </a:r>
          </a:p>
          <a:p>
            <a:pPr marL="0" indent="0"/>
            <a:r>
              <a:rPr lang="en-GB" dirty="0"/>
              <a:t>Heap-based buffer overflow in legacy parse param function. An unprivileged local user enables CAP_SYS_ADMIN such that opens a filesystem that does not support the Filesystem Context API, fallback to legacy handling.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FAST RECAP</a:t>
            </a:r>
            <a:endParaRPr dirty="0"/>
          </a:p>
        </p:txBody>
      </p:sp>
      <p:grpSp>
        <p:nvGrpSpPr>
          <p:cNvPr id="574" name="Google Shape;574;p38"/>
          <p:cNvGrpSpPr/>
          <p:nvPr/>
        </p:nvGrpSpPr>
        <p:grpSpPr>
          <a:xfrm>
            <a:off x="6971521" y="588735"/>
            <a:ext cx="1459067" cy="282697"/>
            <a:chOff x="238125" y="1085200"/>
            <a:chExt cx="1936900" cy="686325"/>
          </a:xfrm>
        </p:grpSpPr>
        <p:sp>
          <p:nvSpPr>
            <p:cNvPr id="575" name="Google Shape;575;p38"/>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8"/>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1">
            <a:extLst>
              <a:ext uri="{FF2B5EF4-FFF2-40B4-BE49-F238E27FC236}">
                <a16:creationId xmlns:a16="http://schemas.microsoft.com/office/drawing/2014/main" id="{07145C3C-A4B7-3F33-A962-983167D1DA95}"/>
              </a:ext>
            </a:extLst>
          </p:cNvPr>
          <p:cNvSpPr>
            <a:spLocks noChangeArrowheads="1"/>
          </p:cNvSpPr>
          <p:nvPr/>
        </p:nvSpPr>
        <p:spPr bwMode="auto">
          <a:xfrm>
            <a:off x="311150" y="2706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BG" altLang="en-BG" sz="1800" b="0" i="0" u="none" strike="noStrike" cap="none" normalizeH="0" baseline="0">
                <a:ln>
                  <a:noFill/>
                </a:ln>
                <a:solidFill>
                  <a:schemeClr val="tx1"/>
                </a:solidFill>
                <a:effectLst/>
                <a:latin typeface="Arial" panose="020B0604020202020204" pitchFamily="34" charset="0"/>
              </a:rPr>
            </a:br>
            <a:endParaRPr kumimoji="0" lang="en-BG" altLang="en-BG" sz="1800" b="0" i="0" u="none" strike="noStrike" cap="none" normalizeH="0" baseline="0">
              <a:ln>
                <a:noFill/>
              </a:ln>
              <a:solidFill>
                <a:schemeClr val="tx1"/>
              </a:solidFill>
              <a:effectLst/>
              <a:latin typeface="Arial" panose="020B0604020202020204" pitchFamily="34" charset="0"/>
            </a:endParaRPr>
          </a:p>
        </p:txBody>
      </p:sp>
      <p:sp>
        <p:nvSpPr>
          <p:cNvPr id="16" name="Subtitle 15">
            <a:extLst>
              <a:ext uri="{FF2B5EF4-FFF2-40B4-BE49-F238E27FC236}">
                <a16:creationId xmlns:a16="http://schemas.microsoft.com/office/drawing/2014/main" id="{FD08C2C6-179D-DCCB-DCC9-F23F79BB4192}"/>
              </a:ext>
            </a:extLst>
          </p:cNvPr>
          <p:cNvSpPr>
            <a:spLocks noGrp="1"/>
          </p:cNvSpPr>
          <p:nvPr>
            <p:ph type="subTitle" idx="4"/>
          </p:nvPr>
        </p:nvSpPr>
        <p:spPr>
          <a:xfrm>
            <a:off x="5194344" y="1915981"/>
            <a:ext cx="2094148" cy="899321"/>
          </a:xfrm>
        </p:spPr>
        <p:txBody>
          <a:bodyPr/>
          <a:lstStyle/>
          <a:p>
            <a:r>
              <a:rPr lang="en-GB" dirty="0"/>
              <a:t>K</a:t>
            </a:r>
            <a:r>
              <a:rPr lang="en-BG" dirty="0"/>
              <a:t>8s and docker do behave differently</a:t>
            </a:r>
          </a:p>
        </p:txBody>
      </p:sp>
      <p:pic>
        <p:nvPicPr>
          <p:cNvPr id="17" name="Picture 16" descr="A picture containing text, clipart&#10;&#10;Description automatically generated">
            <a:extLst>
              <a:ext uri="{FF2B5EF4-FFF2-40B4-BE49-F238E27FC236}">
                <a16:creationId xmlns:a16="http://schemas.microsoft.com/office/drawing/2014/main" id="{9120FE5A-82A8-4825-6C82-B345AD3DFB3A}"/>
              </a:ext>
            </a:extLst>
          </p:cNvPr>
          <p:cNvPicPr>
            <a:picLocks noChangeAspect="1"/>
          </p:cNvPicPr>
          <p:nvPr/>
        </p:nvPicPr>
        <p:blipFill>
          <a:blip r:embed="rId3"/>
          <a:stretch>
            <a:fillRect/>
          </a:stretch>
        </p:blipFill>
        <p:spPr>
          <a:xfrm>
            <a:off x="2219376" y="1500416"/>
            <a:ext cx="2336800" cy="596900"/>
          </a:xfrm>
          <a:prstGeom prst="rect">
            <a:avLst/>
          </a:prstGeom>
        </p:spPr>
      </p:pic>
      <p:pic>
        <p:nvPicPr>
          <p:cNvPr id="18" name="Picture 17" descr="Logo&#10;&#10;Description automatically generated">
            <a:extLst>
              <a:ext uri="{FF2B5EF4-FFF2-40B4-BE49-F238E27FC236}">
                <a16:creationId xmlns:a16="http://schemas.microsoft.com/office/drawing/2014/main" id="{9A1D5847-8936-BC1F-6CA8-BABD2F4B1604}"/>
              </a:ext>
            </a:extLst>
          </p:cNvPr>
          <p:cNvPicPr>
            <a:picLocks noChangeAspect="1"/>
          </p:cNvPicPr>
          <p:nvPr/>
        </p:nvPicPr>
        <p:blipFill>
          <a:blip r:embed="rId4"/>
          <a:stretch>
            <a:fillRect/>
          </a:stretch>
        </p:blipFill>
        <p:spPr>
          <a:xfrm>
            <a:off x="2219376" y="2411729"/>
            <a:ext cx="2156325" cy="875273"/>
          </a:xfrm>
          <a:prstGeom prst="rect">
            <a:avLst/>
          </a:prstGeom>
        </p:spPr>
      </p:pic>
      <p:pic>
        <p:nvPicPr>
          <p:cNvPr id="19" name="Picture 18" descr="Icon&#10;&#10;Description automatically generated">
            <a:extLst>
              <a:ext uri="{FF2B5EF4-FFF2-40B4-BE49-F238E27FC236}">
                <a16:creationId xmlns:a16="http://schemas.microsoft.com/office/drawing/2014/main" id="{7D5A6560-142E-4B22-03B1-BB1198A3CB63}"/>
              </a:ext>
            </a:extLst>
          </p:cNvPr>
          <p:cNvPicPr>
            <a:picLocks noChangeAspect="1"/>
          </p:cNvPicPr>
          <p:nvPr/>
        </p:nvPicPr>
        <p:blipFill>
          <a:blip r:embed="rId5"/>
          <a:stretch>
            <a:fillRect/>
          </a:stretch>
        </p:blipFill>
        <p:spPr>
          <a:xfrm>
            <a:off x="872808" y="2411729"/>
            <a:ext cx="811418" cy="811418"/>
          </a:xfrm>
          <a:prstGeom prst="rect">
            <a:avLst/>
          </a:prstGeom>
        </p:spPr>
      </p:pic>
      <p:pic>
        <p:nvPicPr>
          <p:cNvPr id="20" name="Picture 19" descr="Logo&#10;&#10;Description automatically generated">
            <a:extLst>
              <a:ext uri="{FF2B5EF4-FFF2-40B4-BE49-F238E27FC236}">
                <a16:creationId xmlns:a16="http://schemas.microsoft.com/office/drawing/2014/main" id="{B8C9A658-9595-483D-CFF2-7A67ED0B723D}"/>
              </a:ext>
            </a:extLst>
          </p:cNvPr>
          <p:cNvPicPr>
            <a:picLocks noChangeAspect="1"/>
          </p:cNvPicPr>
          <p:nvPr/>
        </p:nvPicPr>
        <p:blipFill>
          <a:blip r:embed="rId6"/>
          <a:stretch>
            <a:fillRect/>
          </a:stretch>
        </p:blipFill>
        <p:spPr>
          <a:xfrm>
            <a:off x="872808" y="1537491"/>
            <a:ext cx="882273" cy="756980"/>
          </a:xfrm>
          <a:prstGeom prst="rect">
            <a:avLst/>
          </a:prstGeom>
        </p:spPr>
      </p:pic>
      <p:sp>
        <p:nvSpPr>
          <p:cNvPr id="21" name="Right Brace 20">
            <a:extLst>
              <a:ext uri="{FF2B5EF4-FFF2-40B4-BE49-F238E27FC236}">
                <a16:creationId xmlns:a16="http://schemas.microsoft.com/office/drawing/2014/main" id="{AB747CFA-F06B-E40C-311C-B0FF11D9E851}"/>
              </a:ext>
            </a:extLst>
          </p:cNvPr>
          <p:cNvSpPr/>
          <p:nvPr/>
        </p:nvSpPr>
        <p:spPr>
          <a:xfrm>
            <a:off x="1899007" y="1322041"/>
            <a:ext cx="250450" cy="21155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G"/>
          </a:p>
        </p:txBody>
      </p:sp>
      <p:cxnSp>
        <p:nvCxnSpPr>
          <p:cNvPr id="22" name="Straight Connector 21">
            <a:extLst>
              <a:ext uri="{FF2B5EF4-FFF2-40B4-BE49-F238E27FC236}">
                <a16:creationId xmlns:a16="http://schemas.microsoft.com/office/drawing/2014/main" id="{9DA2ADB8-1033-E26F-BCA7-EF592BF2F4E6}"/>
              </a:ext>
            </a:extLst>
          </p:cNvPr>
          <p:cNvCxnSpPr>
            <a:cxnSpLocks/>
          </p:cNvCxnSpPr>
          <p:nvPr/>
        </p:nvCxnSpPr>
        <p:spPr>
          <a:xfrm>
            <a:off x="638207" y="2379802"/>
            <a:ext cx="1312716"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03518CC4-AA57-0B66-277B-7106C4E4709C}"/>
              </a:ext>
            </a:extLst>
          </p:cNvPr>
          <p:cNvCxnSpPr>
            <a:cxnSpLocks/>
          </p:cNvCxnSpPr>
          <p:nvPr/>
        </p:nvCxnSpPr>
        <p:spPr>
          <a:xfrm>
            <a:off x="2284032" y="2379802"/>
            <a:ext cx="2272144"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Google Shape;537;p37">
            <a:extLst>
              <a:ext uri="{FF2B5EF4-FFF2-40B4-BE49-F238E27FC236}">
                <a16:creationId xmlns:a16="http://schemas.microsoft.com/office/drawing/2014/main" id="{AF5DF310-9FC0-81EA-6316-B948692408BC}"/>
              </a:ext>
            </a:extLst>
          </p:cNvPr>
          <p:cNvSpPr txBox="1">
            <a:spLocks/>
          </p:cNvSpPr>
          <p:nvPr/>
        </p:nvSpPr>
        <p:spPr>
          <a:xfrm>
            <a:off x="720000" y="3187914"/>
            <a:ext cx="1187888" cy="231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Bai Jamjuree"/>
              <a:buNone/>
              <a:defRPr sz="4000" b="1" i="0" u="none" strike="noStrike" cap="none">
                <a:solidFill>
                  <a:schemeClr val="lt2"/>
                </a:solidFill>
                <a:latin typeface="Bai Jamjuree"/>
                <a:ea typeface="Bai Jamjuree"/>
                <a:cs typeface="Bai Jamjuree"/>
                <a:sym typeface="Bai Jamjuree"/>
              </a:defRPr>
            </a:lvl1pPr>
            <a:lvl2pPr marR="0" lvl="1"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2pPr>
            <a:lvl3pPr marR="0" lvl="2"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3pPr>
            <a:lvl4pPr marR="0" lvl="3"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4pPr>
            <a:lvl5pPr marR="0" lvl="4"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5pPr>
            <a:lvl6pPr marR="0" lvl="5"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6pPr>
            <a:lvl7pPr marR="0" lvl="6"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7pPr>
            <a:lvl8pPr marR="0" lvl="7"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8pPr>
            <a:lvl9pPr marR="0" lvl="8"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9pPr>
          </a:lstStyle>
          <a:p>
            <a:r>
              <a:rPr lang="en-GB" sz="1400" dirty="0"/>
              <a:t>Kubernetes</a:t>
            </a:r>
          </a:p>
        </p:txBody>
      </p:sp>
    </p:spTree>
    <p:extLst>
      <p:ext uri="{BB962C8B-B14F-4D97-AF65-F5344CB8AC3E}">
        <p14:creationId xmlns:p14="http://schemas.microsoft.com/office/powerpoint/2010/main" val="280102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16">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16">
                                            <p:txEl>
                                              <p:pRg st="0" end="0"/>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7"/>
                                        </p:tgtEl>
                                        <p:attrNameLst>
                                          <p:attrName>ppt_x</p:attrName>
                                        </p:attrNameLst>
                                      </p:cBhvr>
                                      <p:tavLst>
                                        <p:tav tm="0">
                                          <p:val>
                                            <p:strVal val="ppt_x"/>
                                          </p:val>
                                        </p:tav>
                                        <p:tav tm="100000">
                                          <p:val>
                                            <p:strVal val="ppt_x"/>
                                          </p:val>
                                        </p:tav>
                                      </p:tavLst>
                                    </p:anim>
                                    <p:anim calcmode="lin" valueType="num">
                                      <p:cBhvr additive="base">
                                        <p:cTn id="11" dur="500"/>
                                        <p:tgtEl>
                                          <p:spTgt spid="17"/>
                                        </p:tgtEl>
                                        <p:attrNameLst>
                                          <p:attrName>ppt_y</p:attrName>
                                        </p:attrNameLst>
                                      </p:cBhvr>
                                      <p:tavLst>
                                        <p:tav tm="0">
                                          <p:val>
                                            <p:strVal val="ppt_y"/>
                                          </p:val>
                                        </p:tav>
                                        <p:tav tm="100000">
                                          <p:val>
                                            <p:strVal val="1+ppt_h/2"/>
                                          </p:val>
                                        </p:tav>
                                      </p:tavLst>
                                    </p:anim>
                                    <p:set>
                                      <p:cBhvr>
                                        <p:cTn id="12" dur="1" fill="hold">
                                          <p:stCondLst>
                                            <p:cond delay="499"/>
                                          </p:stCondLst>
                                        </p:cTn>
                                        <p:tgtEl>
                                          <p:spTgt spid="17"/>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8"/>
                                        </p:tgtEl>
                                        <p:attrNameLst>
                                          <p:attrName>ppt_x</p:attrName>
                                        </p:attrNameLst>
                                      </p:cBhvr>
                                      <p:tavLst>
                                        <p:tav tm="0">
                                          <p:val>
                                            <p:strVal val="ppt_x"/>
                                          </p:val>
                                        </p:tav>
                                        <p:tav tm="100000">
                                          <p:val>
                                            <p:strVal val="ppt_x"/>
                                          </p:val>
                                        </p:tav>
                                      </p:tavLst>
                                    </p:anim>
                                    <p:anim calcmode="lin" valueType="num">
                                      <p:cBhvr additive="base">
                                        <p:cTn id="15" dur="500"/>
                                        <p:tgtEl>
                                          <p:spTgt spid="18"/>
                                        </p:tgtEl>
                                        <p:attrNameLst>
                                          <p:attrName>ppt_y</p:attrName>
                                        </p:attrNameLst>
                                      </p:cBhvr>
                                      <p:tavLst>
                                        <p:tav tm="0">
                                          <p:val>
                                            <p:strVal val="ppt_y"/>
                                          </p:val>
                                        </p:tav>
                                        <p:tav tm="100000">
                                          <p:val>
                                            <p:strVal val="1+ppt_h/2"/>
                                          </p:val>
                                        </p:tav>
                                      </p:tavLst>
                                    </p:anim>
                                    <p:set>
                                      <p:cBhvr>
                                        <p:cTn id="16" dur="1" fill="hold">
                                          <p:stCondLst>
                                            <p:cond delay="499"/>
                                          </p:stCondLst>
                                        </p:cTn>
                                        <p:tgtEl>
                                          <p:spTgt spid="18"/>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19"/>
                                        </p:tgtEl>
                                        <p:attrNameLst>
                                          <p:attrName>ppt_x</p:attrName>
                                        </p:attrNameLst>
                                      </p:cBhvr>
                                      <p:tavLst>
                                        <p:tav tm="0">
                                          <p:val>
                                            <p:strVal val="ppt_x"/>
                                          </p:val>
                                        </p:tav>
                                        <p:tav tm="100000">
                                          <p:val>
                                            <p:strVal val="ppt_x"/>
                                          </p:val>
                                        </p:tav>
                                      </p:tavLst>
                                    </p:anim>
                                    <p:anim calcmode="lin" valueType="num">
                                      <p:cBhvr additive="base">
                                        <p:cTn id="19" dur="500"/>
                                        <p:tgtEl>
                                          <p:spTgt spid="19"/>
                                        </p:tgtEl>
                                        <p:attrNameLst>
                                          <p:attrName>ppt_y</p:attrName>
                                        </p:attrNameLst>
                                      </p:cBhvr>
                                      <p:tavLst>
                                        <p:tav tm="0">
                                          <p:val>
                                            <p:strVal val="ppt_y"/>
                                          </p:val>
                                        </p:tav>
                                        <p:tav tm="100000">
                                          <p:val>
                                            <p:strVal val="1+ppt_h/2"/>
                                          </p:val>
                                        </p:tav>
                                      </p:tavLst>
                                    </p:anim>
                                    <p:set>
                                      <p:cBhvr>
                                        <p:cTn id="20" dur="1" fill="hold">
                                          <p:stCondLst>
                                            <p:cond delay="499"/>
                                          </p:stCondLst>
                                        </p:cTn>
                                        <p:tgtEl>
                                          <p:spTgt spid="19"/>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0"/>
                                        </p:tgtEl>
                                        <p:attrNameLst>
                                          <p:attrName>ppt_x</p:attrName>
                                        </p:attrNameLst>
                                      </p:cBhvr>
                                      <p:tavLst>
                                        <p:tav tm="0">
                                          <p:val>
                                            <p:strVal val="ppt_x"/>
                                          </p:val>
                                        </p:tav>
                                        <p:tav tm="100000">
                                          <p:val>
                                            <p:strVal val="ppt_x"/>
                                          </p:val>
                                        </p:tav>
                                      </p:tavLst>
                                    </p:anim>
                                    <p:anim calcmode="lin" valueType="num">
                                      <p:cBhvr additive="base">
                                        <p:cTn id="23" dur="500"/>
                                        <p:tgtEl>
                                          <p:spTgt spid="20"/>
                                        </p:tgtEl>
                                        <p:attrNameLst>
                                          <p:attrName>ppt_y</p:attrName>
                                        </p:attrNameLst>
                                      </p:cBhvr>
                                      <p:tavLst>
                                        <p:tav tm="0">
                                          <p:val>
                                            <p:strVal val="ppt_y"/>
                                          </p:val>
                                        </p:tav>
                                        <p:tav tm="100000">
                                          <p:val>
                                            <p:strVal val="1+ppt_h/2"/>
                                          </p:val>
                                        </p:tav>
                                      </p:tavLst>
                                    </p:anim>
                                    <p:set>
                                      <p:cBhvr>
                                        <p:cTn id="24" dur="1" fill="hold">
                                          <p:stCondLst>
                                            <p:cond delay="499"/>
                                          </p:stCondLst>
                                        </p:cTn>
                                        <p:tgtEl>
                                          <p:spTgt spid="20"/>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22"/>
                                        </p:tgtEl>
                                        <p:attrNameLst>
                                          <p:attrName>ppt_x</p:attrName>
                                        </p:attrNameLst>
                                      </p:cBhvr>
                                      <p:tavLst>
                                        <p:tav tm="0">
                                          <p:val>
                                            <p:strVal val="ppt_x"/>
                                          </p:val>
                                        </p:tav>
                                        <p:tav tm="100000">
                                          <p:val>
                                            <p:strVal val="ppt_x"/>
                                          </p:val>
                                        </p:tav>
                                      </p:tavLst>
                                    </p:anim>
                                    <p:anim calcmode="lin" valueType="num">
                                      <p:cBhvr additive="base">
                                        <p:cTn id="31" dur="500"/>
                                        <p:tgtEl>
                                          <p:spTgt spid="22"/>
                                        </p:tgtEl>
                                        <p:attrNameLst>
                                          <p:attrName>ppt_y</p:attrName>
                                        </p:attrNameLst>
                                      </p:cBhvr>
                                      <p:tavLst>
                                        <p:tav tm="0">
                                          <p:val>
                                            <p:strVal val="ppt_y"/>
                                          </p:val>
                                        </p:tav>
                                        <p:tav tm="100000">
                                          <p:val>
                                            <p:strVal val="1+ppt_h/2"/>
                                          </p:val>
                                        </p:tav>
                                      </p:tavLst>
                                    </p:anim>
                                    <p:set>
                                      <p:cBhvr>
                                        <p:cTn id="32" dur="1" fill="hold">
                                          <p:stCondLst>
                                            <p:cond delay="499"/>
                                          </p:stCondLst>
                                        </p:cTn>
                                        <p:tgtEl>
                                          <p:spTgt spid="22"/>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23"/>
                                        </p:tgtEl>
                                        <p:attrNameLst>
                                          <p:attrName>ppt_x</p:attrName>
                                        </p:attrNameLst>
                                      </p:cBhvr>
                                      <p:tavLst>
                                        <p:tav tm="0">
                                          <p:val>
                                            <p:strVal val="ppt_x"/>
                                          </p:val>
                                        </p:tav>
                                        <p:tav tm="100000">
                                          <p:val>
                                            <p:strVal val="ppt_x"/>
                                          </p:val>
                                        </p:tav>
                                      </p:tavLst>
                                    </p:anim>
                                    <p:anim calcmode="lin" valueType="num">
                                      <p:cBhvr additive="base">
                                        <p:cTn id="35" dur="500"/>
                                        <p:tgtEl>
                                          <p:spTgt spid="23"/>
                                        </p:tgtEl>
                                        <p:attrNameLst>
                                          <p:attrName>ppt_y</p:attrName>
                                        </p:attrNameLst>
                                      </p:cBhvr>
                                      <p:tavLst>
                                        <p:tav tm="0">
                                          <p:val>
                                            <p:strVal val="ppt_y"/>
                                          </p:val>
                                        </p:tav>
                                        <p:tav tm="100000">
                                          <p:val>
                                            <p:strVal val="1+ppt_h/2"/>
                                          </p:val>
                                        </p:tav>
                                      </p:tavLst>
                                    </p:anim>
                                    <p:set>
                                      <p:cBhvr>
                                        <p:cTn id="36" dur="1" fill="hold">
                                          <p:stCondLst>
                                            <p:cond delay="499"/>
                                          </p:stCondLst>
                                        </p:cTn>
                                        <p:tgtEl>
                                          <p:spTgt spid="23"/>
                                        </p:tgtEl>
                                        <p:attrNameLst>
                                          <p:attrName>style.visibility</p:attrName>
                                        </p:attrNameLst>
                                      </p:cBhvr>
                                      <p:to>
                                        <p:strVal val="hidden"/>
                                      </p:to>
                                    </p:set>
                                  </p:childTnLst>
                                </p:cTn>
                              </p:par>
                              <p:par>
                                <p:cTn id="37" presetID="2" presetClass="exit" presetSubtype="4" fill="hold" grpId="0" nodeType="withEffect">
                                  <p:stCondLst>
                                    <p:cond delay="0"/>
                                  </p:stCondLst>
                                  <p:childTnLst>
                                    <p:anim calcmode="lin" valueType="num">
                                      <p:cBhvr additive="base">
                                        <p:cTn id="38" dur="500"/>
                                        <p:tgtEl>
                                          <p:spTgt spid="24"/>
                                        </p:tgtEl>
                                        <p:attrNameLst>
                                          <p:attrName>ppt_x</p:attrName>
                                        </p:attrNameLst>
                                      </p:cBhvr>
                                      <p:tavLst>
                                        <p:tav tm="0">
                                          <p:val>
                                            <p:strVal val="ppt_x"/>
                                          </p:val>
                                        </p:tav>
                                        <p:tav tm="100000">
                                          <p:val>
                                            <p:strVal val="ppt_x"/>
                                          </p:val>
                                        </p:tav>
                                      </p:tavLst>
                                    </p:anim>
                                    <p:anim calcmode="lin" valueType="num">
                                      <p:cBhvr additive="base">
                                        <p:cTn id="39" dur="500"/>
                                        <p:tgtEl>
                                          <p:spTgt spid="24"/>
                                        </p:tgtEl>
                                        <p:attrNameLst>
                                          <p:attrName>ppt_y</p:attrName>
                                        </p:attrNameLst>
                                      </p:cBhvr>
                                      <p:tavLst>
                                        <p:tav tm="0">
                                          <p:val>
                                            <p:strVal val="ppt_y"/>
                                          </p:val>
                                        </p:tav>
                                        <p:tav tm="100000">
                                          <p:val>
                                            <p:strVal val="1+ppt_h/2"/>
                                          </p:val>
                                        </p:tav>
                                      </p:tavLst>
                                    </p:anim>
                                    <p:set>
                                      <p:cBhvr>
                                        <p:cTn id="4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1"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3" name="Rectangle 1">
            <a:extLst>
              <a:ext uri="{FF2B5EF4-FFF2-40B4-BE49-F238E27FC236}">
                <a16:creationId xmlns:a16="http://schemas.microsoft.com/office/drawing/2014/main" id="{07145C3C-A4B7-3F33-A962-983167D1DA95}"/>
              </a:ext>
            </a:extLst>
          </p:cNvPr>
          <p:cNvSpPr>
            <a:spLocks noChangeArrowheads="1"/>
          </p:cNvSpPr>
          <p:nvPr/>
        </p:nvSpPr>
        <p:spPr bwMode="auto">
          <a:xfrm>
            <a:off x="311150" y="2706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BG" altLang="en-BG" sz="1800" b="0" i="0" u="none" strike="noStrike" cap="none" normalizeH="0" baseline="0">
                <a:ln>
                  <a:noFill/>
                </a:ln>
                <a:solidFill>
                  <a:schemeClr val="tx1"/>
                </a:solidFill>
                <a:effectLst/>
                <a:latin typeface="Arial" panose="020B0604020202020204" pitchFamily="34" charset="0"/>
              </a:rPr>
            </a:br>
            <a:endParaRPr kumimoji="0" lang="en-BG" altLang="en-BG" sz="1800" b="0" i="0" u="none" strike="noStrike" cap="none" normalizeH="0" baseline="0">
              <a:ln>
                <a:noFill/>
              </a:ln>
              <a:solidFill>
                <a:schemeClr val="tx1"/>
              </a:solidFill>
              <a:effectLst/>
              <a:latin typeface="Arial" panose="020B0604020202020204" pitchFamily="34" charset="0"/>
            </a:endParaRPr>
          </a:p>
        </p:txBody>
      </p:sp>
      <p:pic>
        <p:nvPicPr>
          <p:cNvPr id="7" name="Picture 6" descr="Shape&#10;&#10;Description automatically generated with medium confidence">
            <a:extLst>
              <a:ext uri="{FF2B5EF4-FFF2-40B4-BE49-F238E27FC236}">
                <a16:creationId xmlns:a16="http://schemas.microsoft.com/office/drawing/2014/main" id="{0C9172FD-73DA-E8D9-D186-81F0E87D505A}"/>
              </a:ext>
            </a:extLst>
          </p:cNvPr>
          <p:cNvPicPr>
            <a:picLocks noChangeAspect="1"/>
          </p:cNvPicPr>
          <p:nvPr/>
        </p:nvPicPr>
        <p:blipFill>
          <a:blip r:embed="rId3"/>
          <a:stretch>
            <a:fillRect/>
          </a:stretch>
        </p:blipFill>
        <p:spPr>
          <a:xfrm>
            <a:off x="-1" y="-1"/>
            <a:ext cx="14332540" cy="9000000"/>
          </a:xfrm>
          <a:prstGeom prst="rect">
            <a:avLst/>
          </a:prstGeom>
        </p:spPr>
      </p:pic>
    </p:spTree>
    <p:extLst>
      <p:ext uri="{BB962C8B-B14F-4D97-AF65-F5344CB8AC3E}">
        <p14:creationId xmlns:p14="http://schemas.microsoft.com/office/powerpoint/2010/main" val="240891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3" name="Rectangle 1">
            <a:extLst>
              <a:ext uri="{FF2B5EF4-FFF2-40B4-BE49-F238E27FC236}">
                <a16:creationId xmlns:a16="http://schemas.microsoft.com/office/drawing/2014/main" id="{07145C3C-A4B7-3F33-A962-983167D1DA95}"/>
              </a:ext>
            </a:extLst>
          </p:cNvPr>
          <p:cNvSpPr>
            <a:spLocks noChangeArrowheads="1"/>
          </p:cNvSpPr>
          <p:nvPr/>
        </p:nvSpPr>
        <p:spPr bwMode="auto">
          <a:xfrm>
            <a:off x="311150" y="2706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BG" altLang="en-BG" sz="1800" b="0" i="0" u="none" strike="noStrike" cap="none" normalizeH="0" baseline="0">
                <a:ln>
                  <a:noFill/>
                </a:ln>
                <a:solidFill>
                  <a:schemeClr val="tx1"/>
                </a:solidFill>
                <a:effectLst/>
                <a:latin typeface="Arial" panose="020B0604020202020204" pitchFamily="34" charset="0"/>
              </a:rPr>
            </a:br>
            <a:endParaRPr kumimoji="0" lang="en-BG" altLang="en-BG" sz="1800" b="0" i="0" u="none" strike="noStrike" cap="none" normalizeH="0" baseline="0">
              <a:ln>
                <a:noFill/>
              </a:ln>
              <a:solidFill>
                <a:schemeClr val="tx1"/>
              </a:solidFill>
              <a:effectLst/>
              <a:latin typeface="Arial" panose="020B0604020202020204" pitchFamily="34" charset="0"/>
            </a:endParaRPr>
          </a:p>
        </p:txBody>
      </p:sp>
      <p:pic>
        <p:nvPicPr>
          <p:cNvPr id="9" name="Picture 8" descr="Shape&#10;&#10;Description automatically generated with medium confidence">
            <a:extLst>
              <a:ext uri="{FF2B5EF4-FFF2-40B4-BE49-F238E27FC236}">
                <a16:creationId xmlns:a16="http://schemas.microsoft.com/office/drawing/2014/main" id="{60334873-EB9F-BC53-2812-0BBA147E72AA}"/>
              </a:ext>
            </a:extLst>
          </p:cNvPr>
          <p:cNvPicPr>
            <a:picLocks noChangeAspect="1"/>
          </p:cNvPicPr>
          <p:nvPr/>
        </p:nvPicPr>
        <p:blipFill>
          <a:blip r:embed="rId3"/>
          <a:stretch>
            <a:fillRect/>
          </a:stretch>
        </p:blipFill>
        <p:spPr>
          <a:xfrm>
            <a:off x="0" y="0"/>
            <a:ext cx="10867500" cy="7200000"/>
          </a:xfrm>
          <a:prstGeom prst="rect">
            <a:avLst/>
          </a:prstGeom>
        </p:spPr>
      </p:pic>
    </p:spTree>
    <p:extLst>
      <p:ext uri="{BB962C8B-B14F-4D97-AF65-F5344CB8AC3E}">
        <p14:creationId xmlns:p14="http://schemas.microsoft.com/office/powerpoint/2010/main" val="3116479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3" name="Rectangle 1">
            <a:extLst>
              <a:ext uri="{FF2B5EF4-FFF2-40B4-BE49-F238E27FC236}">
                <a16:creationId xmlns:a16="http://schemas.microsoft.com/office/drawing/2014/main" id="{07145C3C-A4B7-3F33-A962-983167D1DA95}"/>
              </a:ext>
            </a:extLst>
          </p:cNvPr>
          <p:cNvSpPr>
            <a:spLocks noChangeArrowheads="1"/>
          </p:cNvSpPr>
          <p:nvPr/>
        </p:nvSpPr>
        <p:spPr bwMode="auto">
          <a:xfrm>
            <a:off x="311150" y="2706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BG" altLang="en-BG" sz="1800" b="0" i="0" u="none" strike="noStrike" cap="none" normalizeH="0" baseline="0">
                <a:ln>
                  <a:noFill/>
                </a:ln>
                <a:solidFill>
                  <a:schemeClr val="tx1"/>
                </a:solidFill>
                <a:effectLst/>
                <a:latin typeface="Arial" panose="020B0604020202020204" pitchFamily="34" charset="0"/>
              </a:rPr>
            </a:br>
            <a:endParaRPr kumimoji="0" lang="en-BG" altLang="en-BG" sz="1800" b="0" i="0" u="none" strike="noStrike" cap="none" normalizeH="0" baseline="0">
              <a:ln>
                <a:noFill/>
              </a:ln>
              <a:solidFill>
                <a:schemeClr val="tx1"/>
              </a:solidFill>
              <a:effectLst/>
              <a:latin typeface="Arial" panose="020B0604020202020204" pitchFamily="34" charset="0"/>
            </a:endParaRPr>
          </a:p>
        </p:txBody>
      </p:sp>
      <p:pic>
        <p:nvPicPr>
          <p:cNvPr id="4" name="Picture 3" descr="Shape&#10;&#10;Description automatically generated with medium confidence">
            <a:extLst>
              <a:ext uri="{FF2B5EF4-FFF2-40B4-BE49-F238E27FC236}">
                <a16:creationId xmlns:a16="http://schemas.microsoft.com/office/drawing/2014/main" id="{9091098B-8AAB-A643-6F4C-713BAC7D1D85}"/>
              </a:ext>
            </a:extLst>
          </p:cNvPr>
          <p:cNvPicPr>
            <a:picLocks noChangeAspect="1"/>
          </p:cNvPicPr>
          <p:nvPr/>
        </p:nvPicPr>
        <p:blipFill>
          <a:blip r:embed="rId3"/>
          <a:stretch>
            <a:fillRect/>
          </a:stretch>
        </p:blipFill>
        <p:spPr>
          <a:xfrm>
            <a:off x="-1" y="0"/>
            <a:ext cx="9213525" cy="5400000"/>
          </a:xfrm>
          <a:prstGeom prst="rect">
            <a:avLst/>
          </a:prstGeom>
        </p:spPr>
      </p:pic>
    </p:spTree>
    <p:extLst>
      <p:ext uri="{BB962C8B-B14F-4D97-AF65-F5344CB8AC3E}">
        <p14:creationId xmlns:p14="http://schemas.microsoft.com/office/powerpoint/2010/main" val="381560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p:nvPr/>
        </p:nvSpPr>
        <p:spPr>
          <a:xfrm rot="10800000" flipH="1">
            <a:off x="713225" y="3168825"/>
            <a:ext cx="4005600" cy="1073100"/>
          </a:xfrm>
          <a:prstGeom prst="snip1Rect">
            <a:avLst>
              <a:gd name="adj" fmla="val 37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txBox="1">
            <a:spLocks noGrp="1"/>
          </p:cNvSpPr>
          <p:nvPr>
            <p:ph type="title"/>
          </p:nvPr>
        </p:nvSpPr>
        <p:spPr>
          <a:xfrm>
            <a:off x="713225" y="1730225"/>
            <a:ext cx="4204500" cy="12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WHOA!</a:t>
            </a:r>
            <a:endParaRPr dirty="0"/>
          </a:p>
        </p:txBody>
      </p:sp>
      <p:sp>
        <p:nvSpPr>
          <p:cNvPr id="302" name="Google Shape;302;p34"/>
          <p:cNvSpPr txBox="1">
            <a:spLocks noGrp="1"/>
          </p:cNvSpPr>
          <p:nvPr>
            <p:ph type="subTitle" idx="1"/>
          </p:nvPr>
        </p:nvSpPr>
        <p:spPr>
          <a:xfrm>
            <a:off x="713225" y="3334726"/>
            <a:ext cx="3847200" cy="74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This can be the part of the presentation where you introduce yourself…</a:t>
            </a:r>
            <a:endParaRPr dirty="0">
              <a:solidFill>
                <a:schemeClr val="dk1"/>
              </a:solidFill>
            </a:endParaRPr>
          </a:p>
        </p:txBody>
      </p:sp>
      <p:grpSp>
        <p:nvGrpSpPr>
          <p:cNvPr id="303" name="Google Shape;303;p34"/>
          <p:cNvGrpSpPr/>
          <p:nvPr/>
        </p:nvGrpSpPr>
        <p:grpSpPr>
          <a:xfrm>
            <a:off x="833850" y="901575"/>
            <a:ext cx="1936900" cy="686325"/>
            <a:chOff x="238125" y="1085200"/>
            <a:chExt cx="1936900" cy="686325"/>
          </a:xfrm>
        </p:grpSpPr>
        <p:sp>
          <p:nvSpPr>
            <p:cNvPr id="304" name="Google Shape;304;p34"/>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4"/>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4"/>
          <p:cNvGrpSpPr/>
          <p:nvPr/>
        </p:nvGrpSpPr>
        <p:grpSpPr>
          <a:xfrm>
            <a:off x="5914602" y="1288414"/>
            <a:ext cx="1699484" cy="1711343"/>
            <a:chOff x="6392452" y="1493138"/>
            <a:chExt cx="1699484" cy="1711343"/>
          </a:xfrm>
        </p:grpSpPr>
        <p:sp>
          <p:nvSpPr>
            <p:cNvPr id="327" name="Google Shape;327;p34"/>
            <p:cNvSpPr/>
            <p:nvPr/>
          </p:nvSpPr>
          <p:spPr>
            <a:xfrm>
              <a:off x="6392452" y="2038350"/>
              <a:ext cx="1699484" cy="1166130"/>
            </a:xfrm>
            <a:custGeom>
              <a:avLst/>
              <a:gdLst/>
              <a:ahLst/>
              <a:cxnLst/>
              <a:rect l="l" t="t" r="r" b="b"/>
              <a:pathLst>
                <a:path w="106869" h="73330" extrusionOk="0">
                  <a:moveTo>
                    <a:pt x="25722" y="0"/>
                  </a:moveTo>
                  <a:lnTo>
                    <a:pt x="0" y="61227"/>
                  </a:lnTo>
                  <a:lnTo>
                    <a:pt x="60515" y="73329"/>
                  </a:lnTo>
                  <a:lnTo>
                    <a:pt x="106868" y="60564"/>
                  </a:lnTo>
                  <a:lnTo>
                    <a:pt x="75958" y="17599"/>
                  </a:lnTo>
                  <a:lnTo>
                    <a:pt x="25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34"/>
            <p:cNvGrpSpPr/>
            <p:nvPr/>
          </p:nvGrpSpPr>
          <p:grpSpPr>
            <a:xfrm rot="10800000">
              <a:off x="6796800" y="1493138"/>
              <a:ext cx="858075" cy="428538"/>
              <a:chOff x="6786075" y="2831813"/>
              <a:chExt cx="858075" cy="428538"/>
            </a:xfrm>
          </p:grpSpPr>
          <p:sp>
            <p:nvSpPr>
              <p:cNvPr id="329" name="Google Shape;329;p34"/>
              <p:cNvSpPr/>
              <p:nvPr/>
            </p:nvSpPr>
            <p:spPr>
              <a:xfrm>
                <a:off x="6786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4"/>
              <p:cNvSpPr/>
              <p:nvPr/>
            </p:nvSpPr>
            <p:spPr>
              <a:xfrm>
                <a:off x="7537350" y="3031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p:nvPr/>
            </p:nvSpPr>
            <p:spPr>
              <a:xfrm>
                <a:off x="7537350" y="2831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0790965A-7EF2-BF87-98D7-ED91331673BE}"/>
              </a:ext>
            </a:extLst>
          </p:cNvPr>
          <p:cNvPicPr>
            <a:picLocks noChangeAspect="1"/>
          </p:cNvPicPr>
          <p:nvPr/>
        </p:nvPicPr>
        <p:blipFill>
          <a:blip r:embed="rId2"/>
          <a:stretch>
            <a:fillRect/>
          </a:stretch>
        </p:blipFill>
        <p:spPr>
          <a:xfrm>
            <a:off x="964954" y="2433525"/>
            <a:ext cx="1778000" cy="1778000"/>
          </a:xfrm>
          <a:prstGeom prst="rect">
            <a:avLst/>
          </a:prstGeom>
        </p:spPr>
      </p:pic>
      <p:sp>
        <p:nvSpPr>
          <p:cNvPr id="10" name="TextBox 9">
            <a:extLst>
              <a:ext uri="{FF2B5EF4-FFF2-40B4-BE49-F238E27FC236}">
                <a16:creationId xmlns:a16="http://schemas.microsoft.com/office/drawing/2014/main" id="{C3A842D4-F31F-1BDB-4916-8996FF5EEC44}"/>
              </a:ext>
            </a:extLst>
          </p:cNvPr>
          <p:cNvSpPr txBox="1"/>
          <p:nvPr/>
        </p:nvSpPr>
        <p:spPr>
          <a:xfrm>
            <a:off x="2828078" y="2454784"/>
            <a:ext cx="3487843" cy="1631216"/>
          </a:xfrm>
          <a:prstGeom prst="rect">
            <a:avLst/>
          </a:prstGeom>
          <a:noFill/>
        </p:spPr>
        <p:txBody>
          <a:bodyPr wrap="square">
            <a:spAutoFit/>
          </a:bodyPr>
          <a:lstStyle/>
          <a:p>
            <a:r>
              <a:rPr lang="en-BG" sz="2000" dirty="0">
                <a:solidFill>
                  <a:schemeClr val="bg1"/>
                </a:solidFill>
                <a:latin typeface="Consolas" panose="020B0609020204030204" pitchFamily="49" charset="0"/>
                <a:cs typeface="Consolas" panose="020B0609020204030204" pitchFamily="49" charset="0"/>
              </a:rPr>
              <a:t>Recording:</a:t>
            </a:r>
          </a:p>
          <a:p>
            <a:r>
              <a:rPr lang="en-BG" sz="2000" dirty="0">
                <a:solidFill>
                  <a:schemeClr val="bg1"/>
                </a:solidFill>
                <a:latin typeface="Consolas" panose="020B0609020204030204" pitchFamily="49" charset="0"/>
                <a:cs typeface="Consolas" panose="020B0609020204030204" pitchFamily="49" charset="0"/>
                <a:hlinkClick r:id="rId3"/>
              </a:rPr>
              <a:t>https://asciinema.org/</a:t>
            </a:r>
            <a:endParaRPr lang="en-BG" sz="2000" dirty="0">
              <a:solidFill>
                <a:schemeClr val="bg1"/>
              </a:solidFill>
              <a:latin typeface="Consolas" panose="020B0609020204030204" pitchFamily="49" charset="0"/>
              <a:cs typeface="Consolas" panose="020B0609020204030204" pitchFamily="49" charset="0"/>
            </a:endParaRPr>
          </a:p>
          <a:p>
            <a:endParaRPr lang="en-BG" sz="2000" dirty="0">
              <a:solidFill>
                <a:schemeClr val="bg1"/>
              </a:solidFill>
              <a:latin typeface="Consolas" panose="020B0609020204030204" pitchFamily="49" charset="0"/>
              <a:cs typeface="Consolas" panose="020B0609020204030204" pitchFamily="49" charset="0"/>
            </a:endParaRPr>
          </a:p>
          <a:p>
            <a:r>
              <a:rPr lang="en-BG" sz="2000" dirty="0">
                <a:solidFill>
                  <a:schemeClr val="bg1"/>
                </a:solidFill>
                <a:latin typeface="Consolas" panose="020B0609020204030204" pitchFamily="49" charset="0"/>
                <a:cs typeface="Consolas" panose="020B0609020204030204" pitchFamily="49" charset="0"/>
              </a:rPr>
              <a:t>Bind/reverse shell:</a:t>
            </a:r>
          </a:p>
          <a:p>
            <a:r>
              <a:rPr lang="en-GB" sz="2000" dirty="0">
                <a:solidFill>
                  <a:schemeClr val="bg1"/>
                </a:solidFill>
                <a:latin typeface="Consolas" panose="020B0609020204030204" pitchFamily="49" charset="0"/>
                <a:cs typeface="Consolas" panose="020B0609020204030204" pitchFamily="49" charset="0"/>
                <a:hlinkClick r:id="rId4"/>
              </a:rPr>
              <a:t>https://pwncat.org/</a:t>
            </a:r>
            <a:r>
              <a:rPr lang="en-GB" sz="2000" dirty="0">
                <a:solidFill>
                  <a:schemeClr val="bg1"/>
                </a:solidFill>
                <a:latin typeface="Consolas" panose="020B0609020204030204" pitchFamily="49" charset="0"/>
                <a:cs typeface="Consolas" panose="020B0609020204030204" pitchFamily="49" charset="0"/>
              </a:rPr>
              <a:t> </a:t>
            </a:r>
            <a:endParaRPr lang="en-BG" sz="2000" dirty="0">
              <a:solidFill>
                <a:schemeClr val="bg1"/>
              </a:solidFill>
              <a:latin typeface="Consolas" panose="020B0609020204030204" pitchFamily="49" charset="0"/>
              <a:cs typeface="Consolas" panose="020B0609020204030204" pitchFamily="49" charset="0"/>
            </a:endParaRPr>
          </a:p>
        </p:txBody>
      </p:sp>
      <p:sp>
        <p:nvSpPr>
          <p:cNvPr id="13" name="Google Shape;537;p37">
            <a:extLst>
              <a:ext uri="{FF2B5EF4-FFF2-40B4-BE49-F238E27FC236}">
                <a16:creationId xmlns:a16="http://schemas.microsoft.com/office/drawing/2014/main" id="{FE628C40-E4A1-1115-A1F7-E5DED2A9FB99}"/>
              </a:ext>
            </a:extLst>
          </p:cNvPr>
          <p:cNvSpPr txBox="1">
            <a:spLocks noGrp="1"/>
          </p:cNvSpPr>
          <p:nvPr>
            <p:ph type="title"/>
          </p:nvPr>
        </p:nvSpPr>
        <p:spPr>
          <a:xfrm>
            <a:off x="911075" y="1707675"/>
            <a:ext cx="641798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Tools used</a:t>
            </a:r>
            <a:endParaRPr dirty="0"/>
          </a:p>
        </p:txBody>
      </p:sp>
      <p:grpSp>
        <p:nvGrpSpPr>
          <p:cNvPr id="14" name="Google Shape;544;p37">
            <a:extLst>
              <a:ext uri="{FF2B5EF4-FFF2-40B4-BE49-F238E27FC236}">
                <a16:creationId xmlns:a16="http://schemas.microsoft.com/office/drawing/2014/main" id="{6221150E-080F-F160-B35C-D1C0B81E8E00}"/>
              </a:ext>
            </a:extLst>
          </p:cNvPr>
          <p:cNvGrpSpPr/>
          <p:nvPr/>
        </p:nvGrpSpPr>
        <p:grpSpPr>
          <a:xfrm>
            <a:off x="1002150" y="769125"/>
            <a:ext cx="1936900" cy="686325"/>
            <a:chOff x="238125" y="1085200"/>
            <a:chExt cx="1936900" cy="686325"/>
          </a:xfrm>
        </p:grpSpPr>
        <p:sp>
          <p:nvSpPr>
            <p:cNvPr id="15" name="Google Shape;545;p37">
              <a:extLst>
                <a:ext uri="{FF2B5EF4-FFF2-40B4-BE49-F238E27FC236}">
                  <a16:creationId xmlns:a16="http://schemas.microsoft.com/office/drawing/2014/main" id="{246018D9-7F63-9C79-DE2F-DD2C020FC3BA}"/>
                </a:ext>
              </a:extLst>
            </p:cNvPr>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6;p37">
              <a:extLst>
                <a:ext uri="{FF2B5EF4-FFF2-40B4-BE49-F238E27FC236}">
                  <a16:creationId xmlns:a16="http://schemas.microsoft.com/office/drawing/2014/main" id="{1D0E69DF-622D-CE97-EF87-F118698BE1D1}"/>
                </a:ext>
              </a:extLst>
            </p:cNvPr>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7;p37">
              <a:extLst>
                <a:ext uri="{FF2B5EF4-FFF2-40B4-BE49-F238E27FC236}">
                  <a16:creationId xmlns:a16="http://schemas.microsoft.com/office/drawing/2014/main" id="{96406E79-625B-76EF-E30C-FF2AFB18F6F4}"/>
                </a:ext>
              </a:extLst>
            </p:cNvPr>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8;p37">
              <a:extLst>
                <a:ext uri="{FF2B5EF4-FFF2-40B4-BE49-F238E27FC236}">
                  <a16:creationId xmlns:a16="http://schemas.microsoft.com/office/drawing/2014/main" id="{BECE567D-7F4E-DC0A-4C4A-9A16A4F48A36}"/>
                </a:ext>
              </a:extLst>
            </p:cNvPr>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9;p37">
              <a:extLst>
                <a:ext uri="{FF2B5EF4-FFF2-40B4-BE49-F238E27FC236}">
                  <a16:creationId xmlns:a16="http://schemas.microsoft.com/office/drawing/2014/main" id="{79A2F7D6-FB17-C0FD-C6FD-348E9C9981DD}"/>
                </a:ext>
              </a:extLst>
            </p:cNvPr>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0;p37">
              <a:extLst>
                <a:ext uri="{FF2B5EF4-FFF2-40B4-BE49-F238E27FC236}">
                  <a16:creationId xmlns:a16="http://schemas.microsoft.com/office/drawing/2014/main" id="{BABF2207-F9DB-F643-153B-47A6EC958BB8}"/>
                </a:ext>
              </a:extLst>
            </p:cNvPr>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1;p37">
              <a:extLst>
                <a:ext uri="{FF2B5EF4-FFF2-40B4-BE49-F238E27FC236}">
                  <a16:creationId xmlns:a16="http://schemas.microsoft.com/office/drawing/2014/main" id="{24449C8D-F75F-1C2C-25B6-F2A96B026442}"/>
                </a:ext>
              </a:extLst>
            </p:cNvPr>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2;p37">
              <a:extLst>
                <a:ext uri="{FF2B5EF4-FFF2-40B4-BE49-F238E27FC236}">
                  <a16:creationId xmlns:a16="http://schemas.microsoft.com/office/drawing/2014/main" id="{D3B6264C-16C5-0532-DF0D-17DD8F0D4B41}"/>
                </a:ext>
              </a:extLst>
            </p:cNvPr>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3;p37">
              <a:extLst>
                <a:ext uri="{FF2B5EF4-FFF2-40B4-BE49-F238E27FC236}">
                  <a16:creationId xmlns:a16="http://schemas.microsoft.com/office/drawing/2014/main" id="{DB03CA8B-051A-3C4C-6B52-1F54ECB8F5CE}"/>
                </a:ext>
              </a:extLst>
            </p:cNvPr>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4;p37">
              <a:extLst>
                <a:ext uri="{FF2B5EF4-FFF2-40B4-BE49-F238E27FC236}">
                  <a16:creationId xmlns:a16="http://schemas.microsoft.com/office/drawing/2014/main" id="{189D6336-F15F-66BC-E295-2618D69E684D}"/>
                </a:ext>
              </a:extLst>
            </p:cNvPr>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5;p37">
              <a:extLst>
                <a:ext uri="{FF2B5EF4-FFF2-40B4-BE49-F238E27FC236}">
                  <a16:creationId xmlns:a16="http://schemas.microsoft.com/office/drawing/2014/main" id="{90D84843-901B-BECD-86AB-33215152E540}"/>
                </a:ext>
              </a:extLst>
            </p:cNvPr>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6;p37">
              <a:extLst>
                <a:ext uri="{FF2B5EF4-FFF2-40B4-BE49-F238E27FC236}">
                  <a16:creationId xmlns:a16="http://schemas.microsoft.com/office/drawing/2014/main" id="{34E52E7A-FBF2-B871-1927-BFD6E5E38A84}"/>
                </a:ext>
              </a:extLst>
            </p:cNvPr>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7;p37">
              <a:extLst>
                <a:ext uri="{FF2B5EF4-FFF2-40B4-BE49-F238E27FC236}">
                  <a16:creationId xmlns:a16="http://schemas.microsoft.com/office/drawing/2014/main" id="{E4CC9DD2-1328-E402-8142-1E18092E9829}"/>
                </a:ext>
              </a:extLst>
            </p:cNvPr>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8;p37">
              <a:extLst>
                <a:ext uri="{FF2B5EF4-FFF2-40B4-BE49-F238E27FC236}">
                  <a16:creationId xmlns:a16="http://schemas.microsoft.com/office/drawing/2014/main" id="{6CA3CB3D-0688-2DC6-0590-45064F816B80}"/>
                </a:ext>
              </a:extLst>
            </p:cNvPr>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9;p37">
              <a:extLst>
                <a:ext uri="{FF2B5EF4-FFF2-40B4-BE49-F238E27FC236}">
                  <a16:creationId xmlns:a16="http://schemas.microsoft.com/office/drawing/2014/main" id="{5AD5BF6A-E723-3242-34A9-021F1016A094}"/>
                </a:ext>
              </a:extLst>
            </p:cNvPr>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0;p37">
              <a:extLst>
                <a:ext uri="{FF2B5EF4-FFF2-40B4-BE49-F238E27FC236}">
                  <a16:creationId xmlns:a16="http://schemas.microsoft.com/office/drawing/2014/main" id="{D7C45B04-96DD-C894-9FA7-53F42DEFE6E6}"/>
                </a:ext>
              </a:extLst>
            </p:cNvPr>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1;p37">
              <a:extLst>
                <a:ext uri="{FF2B5EF4-FFF2-40B4-BE49-F238E27FC236}">
                  <a16:creationId xmlns:a16="http://schemas.microsoft.com/office/drawing/2014/main" id="{F6919207-AF43-B365-E89E-F868DFE0B12C}"/>
                </a:ext>
              </a:extLst>
            </p:cNvPr>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2;p37">
              <a:extLst>
                <a:ext uri="{FF2B5EF4-FFF2-40B4-BE49-F238E27FC236}">
                  <a16:creationId xmlns:a16="http://schemas.microsoft.com/office/drawing/2014/main" id="{900E6DA9-1E2B-903A-790E-D5447B041187}"/>
                </a:ext>
              </a:extLst>
            </p:cNvPr>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3;p37">
              <a:extLst>
                <a:ext uri="{FF2B5EF4-FFF2-40B4-BE49-F238E27FC236}">
                  <a16:creationId xmlns:a16="http://schemas.microsoft.com/office/drawing/2014/main" id="{A2DE3E20-DF89-FC7E-3C69-DD5C5259B0FE}"/>
                </a:ext>
              </a:extLst>
            </p:cNvPr>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4;p37">
              <a:extLst>
                <a:ext uri="{FF2B5EF4-FFF2-40B4-BE49-F238E27FC236}">
                  <a16:creationId xmlns:a16="http://schemas.microsoft.com/office/drawing/2014/main" id="{50C29A2B-D9BF-3273-87E5-32D135FA0AB1}"/>
                </a:ext>
              </a:extLst>
            </p:cNvPr>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5;p37">
              <a:extLst>
                <a:ext uri="{FF2B5EF4-FFF2-40B4-BE49-F238E27FC236}">
                  <a16:creationId xmlns:a16="http://schemas.microsoft.com/office/drawing/2014/main" id="{83DC113E-832C-5285-BE61-DE69AABF145B}"/>
                </a:ext>
              </a:extLst>
            </p:cNvPr>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6;p37">
              <a:extLst>
                <a:ext uri="{FF2B5EF4-FFF2-40B4-BE49-F238E27FC236}">
                  <a16:creationId xmlns:a16="http://schemas.microsoft.com/office/drawing/2014/main" id="{57BA37BD-78E4-6107-FF36-73DED33F2DD4}"/>
                </a:ext>
              </a:extLst>
            </p:cNvPr>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 name="Picture 37" descr="A picture containing text&#10;&#10;Description automatically generated">
            <a:extLst>
              <a:ext uri="{FF2B5EF4-FFF2-40B4-BE49-F238E27FC236}">
                <a16:creationId xmlns:a16="http://schemas.microsoft.com/office/drawing/2014/main" id="{EE5E308C-5E79-CD45-7975-B3B72BD389B1}"/>
              </a:ext>
            </a:extLst>
          </p:cNvPr>
          <p:cNvPicPr>
            <a:picLocks noChangeAspect="1"/>
          </p:cNvPicPr>
          <p:nvPr/>
        </p:nvPicPr>
        <p:blipFill>
          <a:blip r:embed="rId5"/>
          <a:stretch>
            <a:fillRect/>
          </a:stretch>
        </p:blipFill>
        <p:spPr>
          <a:xfrm>
            <a:off x="6315921" y="2098070"/>
            <a:ext cx="1974795" cy="1974795"/>
          </a:xfrm>
          <a:prstGeom prst="rect">
            <a:avLst/>
          </a:prstGeom>
        </p:spPr>
      </p:pic>
    </p:spTree>
    <p:extLst>
      <p:ext uri="{BB962C8B-B14F-4D97-AF65-F5344CB8AC3E}">
        <p14:creationId xmlns:p14="http://schemas.microsoft.com/office/powerpoint/2010/main" val="2582506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5" y="1707675"/>
            <a:ext cx="641798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Security moves with time</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155AD80-7443-62D8-13EA-E85D6414E390}"/>
              </a:ext>
            </a:extLst>
          </p:cNvPr>
          <p:cNvSpPr txBox="1"/>
          <p:nvPr/>
        </p:nvSpPr>
        <p:spPr>
          <a:xfrm>
            <a:off x="912680" y="2395370"/>
            <a:ext cx="7730837" cy="1815882"/>
          </a:xfrm>
          <a:prstGeom prst="rect">
            <a:avLst/>
          </a:prstGeom>
          <a:noFill/>
        </p:spPr>
        <p:txBody>
          <a:bodyPr wrap="square" rtlCol="0">
            <a:spAutoFit/>
          </a:bodyPr>
          <a:lstStyle/>
          <a:p>
            <a:r>
              <a:rPr lang="en-BG" dirty="0">
                <a:solidFill>
                  <a:schemeClr val="bg1"/>
                </a:solidFill>
              </a:rPr>
              <a:t>What you have observed so far are kernel exploits.</a:t>
            </a:r>
          </a:p>
          <a:p>
            <a:r>
              <a:rPr lang="en-BG" dirty="0">
                <a:solidFill>
                  <a:schemeClr val="bg1"/>
                </a:solidFill>
              </a:rPr>
              <a:t>Kernel is one of the most eye-seeing software being developed. Watched by many developers.</a:t>
            </a:r>
          </a:p>
          <a:p>
            <a:endParaRPr lang="en-BG" dirty="0">
              <a:solidFill>
                <a:schemeClr val="bg1"/>
              </a:solidFill>
            </a:endParaRPr>
          </a:p>
          <a:p>
            <a:r>
              <a:rPr lang="en-BG" dirty="0">
                <a:solidFill>
                  <a:schemeClr val="bg1"/>
                </a:solidFill>
              </a:rPr>
              <a:t>Despite at the root of everything, it is VERY safe piece of software. Present everywhere.</a:t>
            </a:r>
          </a:p>
          <a:p>
            <a:endParaRPr lang="en-BG" dirty="0">
              <a:solidFill>
                <a:schemeClr val="bg1"/>
              </a:solidFill>
            </a:endParaRPr>
          </a:p>
          <a:p>
            <a:r>
              <a:rPr lang="en-BG" dirty="0">
                <a:solidFill>
                  <a:schemeClr val="bg1"/>
                </a:solidFill>
              </a:rPr>
              <a:t>For a moment, imagine how many CVEs *could* other software posses?</a:t>
            </a:r>
          </a:p>
          <a:p>
            <a:endParaRPr lang="en-BG" dirty="0">
              <a:solidFill>
                <a:schemeClr val="bg1"/>
              </a:solidFill>
            </a:endParaRPr>
          </a:p>
          <a:p>
            <a:r>
              <a:rPr lang="en-BG" dirty="0">
                <a:solidFill>
                  <a:schemeClr val="bg1"/>
                </a:solidFill>
              </a:rPr>
              <a:t>This software could be added on top of any image, without bringing value (if any)</a:t>
            </a:r>
          </a:p>
        </p:txBody>
      </p:sp>
    </p:spTree>
    <p:extLst>
      <p:ext uri="{BB962C8B-B14F-4D97-AF65-F5344CB8AC3E}">
        <p14:creationId xmlns:p14="http://schemas.microsoft.com/office/powerpoint/2010/main" val="354744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p:nvPr/>
        </p:nvSpPr>
        <p:spPr>
          <a:xfrm rot="10800000" flipH="1">
            <a:off x="4471651" y="2800700"/>
            <a:ext cx="3141000" cy="696600"/>
          </a:xfrm>
          <a:prstGeom prst="snip1Rect">
            <a:avLst>
              <a:gd name="adj" fmla="val 37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txBox="1">
            <a:spLocks noGrp="1"/>
          </p:cNvSpPr>
          <p:nvPr>
            <p:ph type="title"/>
          </p:nvPr>
        </p:nvSpPr>
        <p:spPr>
          <a:xfrm>
            <a:off x="4471651" y="2838065"/>
            <a:ext cx="30648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Alpine Linux</a:t>
            </a:r>
            <a:endParaRPr dirty="0">
              <a:solidFill>
                <a:schemeClr val="dk1"/>
              </a:solidFill>
            </a:endParaRPr>
          </a:p>
        </p:txBody>
      </p:sp>
      <p:sp>
        <p:nvSpPr>
          <p:cNvPr id="502" name="Google Shape;502;p36"/>
          <p:cNvSpPr txBox="1">
            <a:spLocks noGrp="1"/>
          </p:cNvSpPr>
          <p:nvPr>
            <p:ph type="title" idx="2"/>
          </p:nvPr>
        </p:nvSpPr>
        <p:spPr>
          <a:xfrm>
            <a:off x="4471651" y="1737088"/>
            <a:ext cx="1464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503" name="Google Shape;503;p36"/>
          <p:cNvSpPr txBox="1">
            <a:spLocks noGrp="1"/>
          </p:cNvSpPr>
          <p:nvPr>
            <p:ph type="subTitle" idx="1"/>
          </p:nvPr>
        </p:nvSpPr>
        <p:spPr>
          <a:xfrm>
            <a:off x="4471649" y="3747145"/>
            <a:ext cx="30648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currently uses Alpine?</a:t>
            </a:r>
            <a:endParaRPr dirty="0"/>
          </a:p>
        </p:txBody>
      </p:sp>
      <p:grpSp>
        <p:nvGrpSpPr>
          <p:cNvPr id="504" name="Google Shape;504;p36"/>
          <p:cNvGrpSpPr/>
          <p:nvPr/>
        </p:nvGrpSpPr>
        <p:grpSpPr>
          <a:xfrm>
            <a:off x="4611950" y="841100"/>
            <a:ext cx="1936900" cy="686325"/>
            <a:chOff x="238125" y="1085200"/>
            <a:chExt cx="1936900" cy="686325"/>
          </a:xfrm>
        </p:grpSpPr>
        <p:sp>
          <p:nvSpPr>
            <p:cNvPr id="505" name="Google Shape;505;p36"/>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1736675" y="1644963"/>
            <a:ext cx="1201800" cy="1853575"/>
            <a:chOff x="1736675" y="1741725"/>
            <a:chExt cx="1201800" cy="1853575"/>
          </a:xfrm>
        </p:grpSpPr>
        <p:grpSp>
          <p:nvGrpSpPr>
            <p:cNvPr id="528" name="Google Shape;528;p36"/>
            <p:cNvGrpSpPr/>
            <p:nvPr/>
          </p:nvGrpSpPr>
          <p:grpSpPr>
            <a:xfrm>
              <a:off x="1870200" y="1741725"/>
              <a:ext cx="803425" cy="428538"/>
              <a:chOff x="7167075" y="2831813"/>
              <a:chExt cx="803425" cy="428538"/>
            </a:xfrm>
          </p:grpSpPr>
          <p:sp>
            <p:nvSpPr>
              <p:cNvPr id="529" name="Google Shape;529;p36"/>
              <p:cNvSpPr/>
              <p:nvPr/>
            </p:nvSpPr>
            <p:spPr>
              <a:xfrm>
                <a:off x="7167075" y="31535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7537350" y="30312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7863700" y="2831813"/>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6"/>
            <p:cNvSpPr/>
            <p:nvPr/>
          </p:nvSpPr>
          <p:spPr>
            <a:xfrm>
              <a:off x="1736675" y="2452900"/>
              <a:ext cx="1201800" cy="11424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31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anim calcmode="lin" valueType="num">
                                      <p:cBhvr additive="base">
                                        <p:cTn id="7" dur="500" fill="hold"/>
                                        <p:tgtEl>
                                          <p:spTgt spid="5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a:extLst>
              <a:ext uri="{FF2B5EF4-FFF2-40B4-BE49-F238E27FC236}">
                <a16:creationId xmlns:a16="http://schemas.microsoft.com/office/drawing/2014/main" id="{296EF3DB-7369-BB01-E695-0199FC78EA00}"/>
              </a:ext>
            </a:extLst>
          </p:cNvPr>
          <p:cNvGraphicFramePr/>
          <p:nvPr>
            <p:extLst>
              <p:ext uri="{D42A27DB-BD31-4B8C-83A1-F6EECF244321}">
                <p14:modId xmlns:p14="http://schemas.microsoft.com/office/powerpoint/2010/main" val="212409044"/>
              </p:ext>
            </p:extLst>
          </p:nvPr>
        </p:nvGraphicFramePr>
        <p:xfrm>
          <a:off x="1231385" y="954397"/>
          <a:ext cx="6238821" cy="4159214"/>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571;p38">
            <a:extLst>
              <a:ext uri="{FF2B5EF4-FFF2-40B4-BE49-F238E27FC236}">
                <a16:creationId xmlns:a16="http://schemas.microsoft.com/office/drawing/2014/main" id="{E08C3C25-4D49-6F18-F596-2A90437488A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 SIZE COMPARISON</a:t>
            </a:r>
            <a:endParaRPr dirty="0"/>
          </a:p>
        </p:txBody>
      </p:sp>
      <p:grpSp>
        <p:nvGrpSpPr>
          <p:cNvPr id="9" name="Google Shape;574;p38">
            <a:extLst>
              <a:ext uri="{FF2B5EF4-FFF2-40B4-BE49-F238E27FC236}">
                <a16:creationId xmlns:a16="http://schemas.microsoft.com/office/drawing/2014/main" id="{05C8338E-7C30-67BC-FBCD-349052C15EAE}"/>
              </a:ext>
            </a:extLst>
          </p:cNvPr>
          <p:cNvGrpSpPr/>
          <p:nvPr/>
        </p:nvGrpSpPr>
        <p:grpSpPr>
          <a:xfrm>
            <a:off x="6971521" y="588735"/>
            <a:ext cx="1459067" cy="282697"/>
            <a:chOff x="238125" y="1085200"/>
            <a:chExt cx="1936900" cy="686325"/>
          </a:xfrm>
        </p:grpSpPr>
        <p:sp>
          <p:nvSpPr>
            <p:cNvPr id="10" name="Google Shape;575;p38">
              <a:extLst>
                <a:ext uri="{FF2B5EF4-FFF2-40B4-BE49-F238E27FC236}">
                  <a16:creationId xmlns:a16="http://schemas.microsoft.com/office/drawing/2014/main" id="{16381BBC-252F-9A53-ACB5-00797156AF35}"/>
                </a:ext>
              </a:extLst>
            </p:cNvPr>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6;p38">
              <a:extLst>
                <a:ext uri="{FF2B5EF4-FFF2-40B4-BE49-F238E27FC236}">
                  <a16:creationId xmlns:a16="http://schemas.microsoft.com/office/drawing/2014/main" id="{9B9D6430-F920-4605-F7F5-D51A66B33093}"/>
                </a:ext>
              </a:extLst>
            </p:cNvPr>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7;p38">
              <a:extLst>
                <a:ext uri="{FF2B5EF4-FFF2-40B4-BE49-F238E27FC236}">
                  <a16:creationId xmlns:a16="http://schemas.microsoft.com/office/drawing/2014/main" id="{426C0D99-A2A7-FB90-5169-6B8FF043019D}"/>
                </a:ext>
              </a:extLst>
            </p:cNvPr>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8;p38">
              <a:extLst>
                <a:ext uri="{FF2B5EF4-FFF2-40B4-BE49-F238E27FC236}">
                  <a16:creationId xmlns:a16="http://schemas.microsoft.com/office/drawing/2014/main" id="{A612AEC0-ACDB-B194-AAD4-409B2B3D8C99}"/>
                </a:ext>
              </a:extLst>
            </p:cNvPr>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9;p38">
              <a:extLst>
                <a:ext uri="{FF2B5EF4-FFF2-40B4-BE49-F238E27FC236}">
                  <a16:creationId xmlns:a16="http://schemas.microsoft.com/office/drawing/2014/main" id="{BCD2DAC7-F6FF-B267-896C-31258406E0FD}"/>
                </a:ext>
              </a:extLst>
            </p:cNvPr>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0;p38">
              <a:extLst>
                <a:ext uri="{FF2B5EF4-FFF2-40B4-BE49-F238E27FC236}">
                  <a16:creationId xmlns:a16="http://schemas.microsoft.com/office/drawing/2014/main" id="{13EBE15D-8086-367A-C308-B17A7564C97B}"/>
                </a:ext>
              </a:extLst>
            </p:cNvPr>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1;p38">
              <a:extLst>
                <a:ext uri="{FF2B5EF4-FFF2-40B4-BE49-F238E27FC236}">
                  <a16:creationId xmlns:a16="http://schemas.microsoft.com/office/drawing/2014/main" id="{E13E8FB3-12DB-D663-28BC-D04A4576FF40}"/>
                </a:ext>
              </a:extLst>
            </p:cNvPr>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2;p38">
              <a:extLst>
                <a:ext uri="{FF2B5EF4-FFF2-40B4-BE49-F238E27FC236}">
                  <a16:creationId xmlns:a16="http://schemas.microsoft.com/office/drawing/2014/main" id="{543039D5-DF45-0930-B32D-83F23098F281}"/>
                </a:ext>
              </a:extLst>
            </p:cNvPr>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3;p38">
              <a:extLst>
                <a:ext uri="{FF2B5EF4-FFF2-40B4-BE49-F238E27FC236}">
                  <a16:creationId xmlns:a16="http://schemas.microsoft.com/office/drawing/2014/main" id="{59149992-F0A1-3E6E-07CF-70B8DDA97DC0}"/>
                </a:ext>
              </a:extLst>
            </p:cNvPr>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4;p38">
              <a:extLst>
                <a:ext uri="{FF2B5EF4-FFF2-40B4-BE49-F238E27FC236}">
                  <a16:creationId xmlns:a16="http://schemas.microsoft.com/office/drawing/2014/main" id="{B0C04B3C-44D9-79B9-95E7-93AF7768DAFB}"/>
                </a:ext>
              </a:extLst>
            </p:cNvPr>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5;p38">
              <a:extLst>
                <a:ext uri="{FF2B5EF4-FFF2-40B4-BE49-F238E27FC236}">
                  <a16:creationId xmlns:a16="http://schemas.microsoft.com/office/drawing/2014/main" id="{5A674EE9-EF16-D780-BDD9-CFB1BA721891}"/>
                </a:ext>
              </a:extLst>
            </p:cNvPr>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6;p38">
              <a:extLst>
                <a:ext uri="{FF2B5EF4-FFF2-40B4-BE49-F238E27FC236}">
                  <a16:creationId xmlns:a16="http://schemas.microsoft.com/office/drawing/2014/main" id="{4278FFAE-A7C6-6870-72E2-C40DBB762FAD}"/>
                </a:ext>
              </a:extLst>
            </p:cNvPr>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7;p38">
              <a:extLst>
                <a:ext uri="{FF2B5EF4-FFF2-40B4-BE49-F238E27FC236}">
                  <a16:creationId xmlns:a16="http://schemas.microsoft.com/office/drawing/2014/main" id="{DB101190-FAFF-93EF-9D7F-57A996C596CA}"/>
                </a:ext>
              </a:extLst>
            </p:cNvPr>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8;p38">
              <a:extLst>
                <a:ext uri="{FF2B5EF4-FFF2-40B4-BE49-F238E27FC236}">
                  <a16:creationId xmlns:a16="http://schemas.microsoft.com/office/drawing/2014/main" id="{5E9603E9-F835-56CD-E960-0A056A0F7265}"/>
                </a:ext>
              </a:extLst>
            </p:cNvPr>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9;p38">
              <a:extLst>
                <a:ext uri="{FF2B5EF4-FFF2-40B4-BE49-F238E27FC236}">
                  <a16:creationId xmlns:a16="http://schemas.microsoft.com/office/drawing/2014/main" id="{203F1C9B-414C-7352-12B2-18D8F5705C63}"/>
                </a:ext>
              </a:extLst>
            </p:cNvPr>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90;p38">
              <a:extLst>
                <a:ext uri="{FF2B5EF4-FFF2-40B4-BE49-F238E27FC236}">
                  <a16:creationId xmlns:a16="http://schemas.microsoft.com/office/drawing/2014/main" id="{DA0F1A23-73D2-AC92-220D-371F94D481CF}"/>
                </a:ext>
              </a:extLst>
            </p:cNvPr>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91;p38">
              <a:extLst>
                <a:ext uri="{FF2B5EF4-FFF2-40B4-BE49-F238E27FC236}">
                  <a16:creationId xmlns:a16="http://schemas.microsoft.com/office/drawing/2014/main" id="{3256464C-5EB9-E4F1-6AFD-E664F6F7A3A7}"/>
                </a:ext>
              </a:extLst>
            </p:cNvPr>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92;p38">
              <a:extLst>
                <a:ext uri="{FF2B5EF4-FFF2-40B4-BE49-F238E27FC236}">
                  <a16:creationId xmlns:a16="http://schemas.microsoft.com/office/drawing/2014/main" id="{1DB49013-8071-629E-9F9A-7A5398C4663E}"/>
                </a:ext>
              </a:extLst>
            </p:cNvPr>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93;p38">
              <a:extLst>
                <a:ext uri="{FF2B5EF4-FFF2-40B4-BE49-F238E27FC236}">
                  <a16:creationId xmlns:a16="http://schemas.microsoft.com/office/drawing/2014/main" id="{6B910A94-DEAA-FDC3-0A26-79D350AB9808}"/>
                </a:ext>
              </a:extLst>
            </p:cNvPr>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94;p38">
              <a:extLst>
                <a:ext uri="{FF2B5EF4-FFF2-40B4-BE49-F238E27FC236}">
                  <a16:creationId xmlns:a16="http://schemas.microsoft.com/office/drawing/2014/main" id="{7D997266-98E2-F0F1-EF04-EE4B3736873A}"/>
                </a:ext>
              </a:extLst>
            </p:cNvPr>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95;p38">
              <a:extLst>
                <a:ext uri="{FF2B5EF4-FFF2-40B4-BE49-F238E27FC236}">
                  <a16:creationId xmlns:a16="http://schemas.microsoft.com/office/drawing/2014/main" id="{99246DB8-D1D6-72FC-8D0D-1A2C3151C5C5}"/>
                </a:ext>
              </a:extLst>
            </p:cNvPr>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96;p38">
              <a:extLst>
                <a:ext uri="{FF2B5EF4-FFF2-40B4-BE49-F238E27FC236}">
                  <a16:creationId xmlns:a16="http://schemas.microsoft.com/office/drawing/2014/main" id="{D25CBC61-633D-E5AD-9466-8B7F740FDA41}"/>
                </a:ext>
              </a:extLst>
            </p:cNvPr>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6850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5"/>
          <p:cNvSpPr txBox="1">
            <a:spLocks noGrp="1"/>
          </p:cNvSpPr>
          <p:nvPr>
            <p:ph type="title"/>
          </p:nvPr>
        </p:nvSpPr>
        <p:spPr>
          <a:xfrm>
            <a:off x="1184800" y="1308880"/>
            <a:ext cx="3344350" cy="210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it works?</a:t>
            </a:r>
            <a:endParaRPr dirty="0"/>
          </a:p>
        </p:txBody>
      </p:sp>
      <p:sp>
        <p:nvSpPr>
          <p:cNvPr id="873" name="Google Shape;873;p45"/>
          <p:cNvSpPr txBox="1">
            <a:spLocks noGrp="1"/>
          </p:cNvSpPr>
          <p:nvPr>
            <p:ph type="subTitle" idx="1"/>
          </p:nvPr>
        </p:nvSpPr>
        <p:spPr>
          <a:xfrm>
            <a:off x="1184800" y="3016763"/>
            <a:ext cx="6587600" cy="8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Understanding how those pieces of software leverage Linux kernel system components and attributes is the key.</a:t>
            </a:r>
            <a:endParaRPr dirty="0"/>
          </a:p>
        </p:txBody>
      </p:sp>
      <p:grpSp>
        <p:nvGrpSpPr>
          <p:cNvPr id="875" name="Google Shape;875;p45"/>
          <p:cNvGrpSpPr/>
          <p:nvPr/>
        </p:nvGrpSpPr>
        <p:grpSpPr>
          <a:xfrm>
            <a:off x="1308325" y="818754"/>
            <a:ext cx="1936900" cy="362723"/>
            <a:chOff x="238125" y="1085200"/>
            <a:chExt cx="1936900" cy="686325"/>
          </a:xfrm>
        </p:grpSpPr>
        <p:sp>
          <p:nvSpPr>
            <p:cNvPr id="876" name="Google Shape;876;p45"/>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45"/>
          <p:cNvGrpSpPr/>
          <p:nvPr/>
        </p:nvGrpSpPr>
        <p:grpSpPr>
          <a:xfrm rot="10800000">
            <a:off x="7831650" y="672838"/>
            <a:ext cx="457925" cy="462813"/>
            <a:chOff x="7537350" y="2675238"/>
            <a:chExt cx="457925" cy="462813"/>
          </a:xfrm>
        </p:grpSpPr>
        <p:sp>
          <p:nvSpPr>
            <p:cNvPr id="899" name="Google Shape;899;p45"/>
            <p:cNvSpPr/>
            <p:nvPr/>
          </p:nvSpPr>
          <p:spPr>
            <a:xfrm>
              <a:off x="7537350" y="3031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7888475" y="2675238"/>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wearing a helmet&#10;&#10;Description automatically generated with low confidence">
            <a:extLst>
              <a:ext uri="{FF2B5EF4-FFF2-40B4-BE49-F238E27FC236}">
                <a16:creationId xmlns:a16="http://schemas.microsoft.com/office/drawing/2014/main" id="{3C36A780-D872-267A-CAFD-19D701EE1E04}"/>
              </a:ext>
            </a:extLst>
          </p:cNvPr>
          <p:cNvPicPr>
            <a:picLocks noChangeAspect="1"/>
          </p:cNvPicPr>
          <p:nvPr/>
        </p:nvPicPr>
        <p:blipFill>
          <a:blip r:embed="rId3"/>
          <a:stretch>
            <a:fillRect/>
          </a:stretch>
        </p:blipFill>
        <p:spPr>
          <a:xfrm>
            <a:off x="642950" y="385762"/>
            <a:ext cx="7772400" cy="4371975"/>
          </a:xfrm>
          <a:prstGeom prst="rect">
            <a:avLst/>
          </a:prstGeom>
        </p:spPr>
      </p:pic>
    </p:spTree>
    <p:extLst>
      <p:ext uri="{BB962C8B-B14F-4D97-AF65-F5344CB8AC3E}">
        <p14:creationId xmlns:p14="http://schemas.microsoft.com/office/powerpoint/2010/main" val="28822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5" y="1707675"/>
            <a:ext cx="641798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Alpine – never again</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155AD80-7443-62D8-13EA-E85D6414E390}"/>
              </a:ext>
            </a:extLst>
          </p:cNvPr>
          <p:cNvSpPr txBox="1"/>
          <p:nvPr/>
        </p:nvSpPr>
        <p:spPr>
          <a:xfrm>
            <a:off x="912680" y="2395370"/>
            <a:ext cx="7730837" cy="2400657"/>
          </a:xfrm>
          <a:prstGeom prst="rect">
            <a:avLst/>
          </a:prstGeom>
          <a:noFill/>
        </p:spPr>
        <p:txBody>
          <a:bodyPr wrap="square" rtlCol="0">
            <a:spAutoFit/>
          </a:bodyPr>
          <a:lstStyle/>
          <a:p>
            <a:r>
              <a:rPr lang="en-BG" dirty="0">
                <a:solidFill>
                  <a:schemeClr val="bg1"/>
                </a:solidFill>
              </a:rPr>
              <a:t>Alpine uses musl, an implementation of C standard library.</a:t>
            </a:r>
          </a:p>
          <a:p>
            <a:r>
              <a:rPr lang="en-BG" dirty="0">
                <a:solidFill>
                  <a:schemeClr val="bg1"/>
                </a:solidFill>
              </a:rPr>
              <a:t>It is more lightweight, faster and simpler than glibc, used by other linux distros</a:t>
            </a:r>
          </a:p>
          <a:p>
            <a:endParaRPr lang="en-BG" dirty="0">
              <a:solidFill>
                <a:schemeClr val="bg1"/>
              </a:solidFill>
            </a:endParaRPr>
          </a:p>
          <a:p>
            <a:r>
              <a:rPr lang="en-BG" dirty="0">
                <a:solidFill>
                  <a:schemeClr val="bg1"/>
                </a:solidFill>
              </a:rPr>
              <a:t>Native code hell. Software compiled against musl runs only on musl</a:t>
            </a:r>
          </a:p>
          <a:p>
            <a:endParaRPr lang="en-BG" dirty="0">
              <a:solidFill>
                <a:schemeClr val="bg1"/>
              </a:solidFill>
            </a:endParaRPr>
          </a:p>
          <a:p>
            <a:r>
              <a:rPr lang="en-BG" dirty="0">
                <a:solidFill>
                  <a:schemeClr val="bg1"/>
                </a:solidFill>
              </a:rPr>
              <a:t>nodejs calls to musl compiled native-code via node-gyp fail big-time outside musl</a:t>
            </a:r>
          </a:p>
          <a:p>
            <a:endParaRPr lang="en-BG" dirty="0">
              <a:solidFill>
                <a:schemeClr val="bg1"/>
              </a:solidFill>
            </a:endParaRPr>
          </a:p>
          <a:p>
            <a:r>
              <a:rPr lang="en-BG" dirty="0">
                <a:solidFill>
                  <a:schemeClr val="bg1"/>
                </a:solidFill>
              </a:rPr>
              <a:t>DNS hell. Musl by design doesn’t support DNS-over-TCP. Usually, you would not notice. Single UDP packet 512bytes is enough to resolve hostnames</a:t>
            </a:r>
          </a:p>
          <a:p>
            <a:r>
              <a:rPr lang="en-BG" dirty="0">
                <a:solidFill>
                  <a:schemeClr val="bg1"/>
                </a:solidFill>
              </a:rPr>
              <a:t>Unless your service is running on k8s and starts throwing “Unknown host” exceptions</a:t>
            </a:r>
            <a:br>
              <a:rPr lang="en-BG" dirty="0">
                <a:solidFill>
                  <a:schemeClr val="bg1"/>
                </a:solidFill>
              </a:rPr>
            </a:br>
            <a:r>
              <a:rPr lang="en-GB" sz="1100" dirty="0">
                <a:solidFill>
                  <a:schemeClr val="bg1"/>
                </a:solidFill>
                <a:latin typeface="Consolas" panose="020B0609020204030204" pitchFamily="49" charset="0"/>
                <a:cs typeface="Consolas" panose="020B0609020204030204" pitchFamily="49" charset="0"/>
              </a:rPr>
              <a:t>172-58-0-22.carbonblack-cbc-ag-03.stg05md.svc.&lt;INSERT_LONG_AWS_ADDRESS&gt;.</a:t>
            </a:r>
            <a:r>
              <a:rPr lang="en-GB" sz="1100" dirty="0" err="1">
                <a:solidFill>
                  <a:schemeClr val="bg1"/>
                </a:solidFill>
                <a:latin typeface="Consolas" panose="020B0609020204030204" pitchFamily="49" charset="0"/>
                <a:cs typeface="Consolas" panose="020B0609020204030204" pitchFamily="49" charset="0"/>
              </a:rPr>
              <a:t>carbonblack.com</a:t>
            </a:r>
            <a:endParaRPr lang="en-BG" sz="800"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688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p:nvPr/>
        </p:nvSpPr>
        <p:spPr>
          <a:xfrm rot="10800000" flipH="1">
            <a:off x="4471651" y="2800700"/>
            <a:ext cx="3141000" cy="696600"/>
          </a:xfrm>
          <a:prstGeom prst="snip1Rect">
            <a:avLst>
              <a:gd name="adj" fmla="val 37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txBox="1">
            <a:spLocks noGrp="1"/>
          </p:cNvSpPr>
          <p:nvPr>
            <p:ph type="title"/>
          </p:nvPr>
        </p:nvSpPr>
        <p:spPr>
          <a:xfrm>
            <a:off x="4471651" y="2838065"/>
            <a:ext cx="30648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solidFill>
                  <a:schemeClr val="dk1"/>
                </a:solidFill>
              </a:rPr>
              <a:t>Distroless</a:t>
            </a:r>
            <a:endParaRPr dirty="0">
              <a:solidFill>
                <a:schemeClr val="dk1"/>
              </a:solidFill>
            </a:endParaRPr>
          </a:p>
        </p:txBody>
      </p:sp>
      <p:sp>
        <p:nvSpPr>
          <p:cNvPr id="502" name="Google Shape;502;p36"/>
          <p:cNvSpPr txBox="1">
            <a:spLocks noGrp="1"/>
          </p:cNvSpPr>
          <p:nvPr>
            <p:ph type="title" idx="2"/>
          </p:nvPr>
        </p:nvSpPr>
        <p:spPr>
          <a:xfrm>
            <a:off x="4471651" y="1737088"/>
            <a:ext cx="1464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503" name="Google Shape;503;p36"/>
          <p:cNvSpPr txBox="1">
            <a:spLocks noGrp="1"/>
          </p:cNvSpPr>
          <p:nvPr>
            <p:ph type="subTitle" idx="1"/>
          </p:nvPr>
        </p:nvSpPr>
        <p:spPr>
          <a:xfrm>
            <a:off x="4471649" y="3747145"/>
            <a:ext cx="30648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currently uses </a:t>
            </a:r>
            <a:r>
              <a:rPr lang="en" dirty="0" err="1"/>
              <a:t>distroless</a:t>
            </a:r>
            <a:r>
              <a:rPr lang="en" dirty="0"/>
              <a:t>?</a:t>
            </a:r>
            <a:endParaRPr dirty="0"/>
          </a:p>
        </p:txBody>
      </p:sp>
      <p:grpSp>
        <p:nvGrpSpPr>
          <p:cNvPr id="504" name="Google Shape;504;p36"/>
          <p:cNvGrpSpPr/>
          <p:nvPr/>
        </p:nvGrpSpPr>
        <p:grpSpPr>
          <a:xfrm>
            <a:off x="4611950" y="841100"/>
            <a:ext cx="1936900" cy="686325"/>
            <a:chOff x="238125" y="1085200"/>
            <a:chExt cx="1936900" cy="686325"/>
          </a:xfrm>
        </p:grpSpPr>
        <p:sp>
          <p:nvSpPr>
            <p:cNvPr id="505" name="Google Shape;505;p36"/>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1736675" y="1644963"/>
            <a:ext cx="1201800" cy="1853575"/>
            <a:chOff x="1736675" y="1741725"/>
            <a:chExt cx="1201800" cy="1853575"/>
          </a:xfrm>
        </p:grpSpPr>
        <p:grpSp>
          <p:nvGrpSpPr>
            <p:cNvPr id="528" name="Google Shape;528;p36"/>
            <p:cNvGrpSpPr/>
            <p:nvPr/>
          </p:nvGrpSpPr>
          <p:grpSpPr>
            <a:xfrm>
              <a:off x="1870200" y="1741725"/>
              <a:ext cx="803425" cy="428538"/>
              <a:chOff x="7167075" y="2831813"/>
              <a:chExt cx="803425" cy="428538"/>
            </a:xfrm>
          </p:grpSpPr>
          <p:sp>
            <p:nvSpPr>
              <p:cNvPr id="529" name="Google Shape;529;p36"/>
              <p:cNvSpPr/>
              <p:nvPr/>
            </p:nvSpPr>
            <p:spPr>
              <a:xfrm>
                <a:off x="7167075" y="31535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7537350" y="30312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7863700" y="2831813"/>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6"/>
            <p:cNvSpPr/>
            <p:nvPr/>
          </p:nvSpPr>
          <p:spPr>
            <a:xfrm>
              <a:off x="1736675" y="2452900"/>
              <a:ext cx="1201800" cy="11424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340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anim calcmode="lin" valueType="num">
                                      <p:cBhvr additive="base">
                                        <p:cTn id="7" dur="500" fill="hold"/>
                                        <p:tgtEl>
                                          <p:spTgt spid="5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4" y="1707675"/>
            <a:ext cx="708125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Distroless</a:t>
            </a:r>
            <a:r>
              <a:rPr lang="en-US" dirty="0"/>
              <a:t> – not a buzzword</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155AD80-7443-62D8-13EA-E85D6414E390}"/>
              </a:ext>
            </a:extLst>
          </p:cNvPr>
          <p:cNvSpPr txBox="1"/>
          <p:nvPr/>
        </p:nvSpPr>
        <p:spPr>
          <a:xfrm>
            <a:off x="912680" y="2395370"/>
            <a:ext cx="7730837" cy="1846659"/>
          </a:xfrm>
          <a:prstGeom prst="rect">
            <a:avLst/>
          </a:prstGeom>
          <a:noFill/>
        </p:spPr>
        <p:txBody>
          <a:bodyPr wrap="square" rtlCol="0">
            <a:spAutoFit/>
          </a:bodyPr>
          <a:lstStyle/>
          <a:p>
            <a:r>
              <a:rPr lang="en-BG" dirty="0">
                <a:solidFill>
                  <a:schemeClr val="bg1"/>
                </a:solidFill>
              </a:rPr>
              <a:t>Initial concept developed by Google</a:t>
            </a:r>
          </a:p>
          <a:p>
            <a:endParaRPr lang="en-BG" dirty="0">
              <a:solidFill>
                <a:schemeClr val="bg1"/>
              </a:solidFill>
            </a:endParaRPr>
          </a:p>
          <a:p>
            <a:r>
              <a:rPr lang="en-BG" dirty="0">
                <a:solidFill>
                  <a:schemeClr val="bg1"/>
                </a:solidFill>
              </a:rPr>
              <a:t>“Distroless” images contain only your application and its runtime</a:t>
            </a:r>
          </a:p>
          <a:p>
            <a:endParaRPr lang="en-BG" dirty="0">
              <a:solidFill>
                <a:schemeClr val="bg1"/>
              </a:solidFill>
            </a:endParaRPr>
          </a:p>
          <a:p>
            <a:r>
              <a:rPr lang="en-BG" dirty="0">
                <a:solidFill>
                  <a:schemeClr val="bg1"/>
                </a:solidFill>
              </a:rPr>
              <a:t>No package managers, shells or any other programs (less,more, vim, cat etc.)</a:t>
            </a:r>
          </a:p>
          <a:p>
            <a:endParaRPr lang="en-US" dirty="0">
              <a:solidFill>
                <a:schemeClr val="bg1"/>
              </a:solidFill>
            </a:endParaRPr>
          </a:p>
          <a:p>
            <a:r>
              <a:rPr lang="en-US" dirty="0">
                <a:solidFill>
                  <a:schemeClr val="bg1"/>
                </a:solidFill>
              </a:rPr>
              <a:t>Perfect for k8s clusters. </a:t>
            </a:r>
          </a:p>
          <a:p>
            <a:endParaRPr lang="en-US" sz="800" dirty="0">
              <a:solidFill>
                <a:schemeClr val="bg1"/>
              </a:solidFill>
              <a:latin typeface="Consolas" panose="020B0609020204030204" pitchFamily="49" charset="0"/>
              <a:cs typeface="Consolas" panose="020B0609020204030204" pitchFamily="49" charset="0"/>
            </a:endParaRPr>
          </a:p>
          <a:p>
            <a:endParaRPr lang="en-BG" sz="800" dirty="0">
              <a:solidFill>
                <a:schemeClr val="bg1"/>
              </a:solidFill>
              <a:latin typeface="Consolas" panose="020B0609020204030204" pitchFamily="49" charset="0"/>
              <a:cs typeface="Consolas" panose="020B0609020204030204" pitchFamily="49" charset="0"/>
            </a:endParaRPr>
          </a:p>
        </p:txBody>
      </p:sp>
      <p:graphicFrame>
        <p:nvGraphicFramePr>
          <p:cNvPr id="3" name="Table 2">
            <a:extLst>
              <a:ext uri="{FF2B5EF4-FFF2-40B4-BE49-F238E27FC236}">
                <a16:creationId xmlns:a16="http://schemas.microsoft.com/office/drawing/2014/main" id="{238139AA-B401-ED6D-8BC4-34FC1FB1F4A6}"/>
              </a:ext>
            </a:extLst>
          </p:cNvPr>
          <p:cNvGraphicFramePr>
            <a:graphicFrameLocks noGrp="1"/>
          </p:cNvGraphicFramePr>
          <p:nvPr>
            <p:extLst>
              <p:ext uri="{D42A27DB-BD31-4B8C-83A1-F6EECF244321}">
                <p14:modId xmlns:p14="http://schemas.microsoft.com/office/powerpoint/2010/main" val="3748587313"/>
              </p:ext>
            </p:extLst>
          </p:nvPr>
        </p:nvGraphicFramePr>
        <p:xfrm>
          <a:off x="952134" y="2299690"/>
          <a:ext cx="7239732" cy="2610366"/>
        </p:xfrm>
        <a:graphic>
          <a:graphicData uri="http://schemas.openxmlformats.org/drawingml/2006/table">
            <a:tbl>
              <a:tblPr/>
              <a:tblGrid>
                <a:gridCol w="3619866">
                  <a:extLst>
                    <a:ext uri="{9D8B030D-6E8A-4147-A177-3AD203B41FA5}">
                      <a16:colId xmlns:a16="http://schemas.microsoft.com/office/drawing/2014/main" val="2309628970"/>
                    </a:ext>
                  </a:extLst>
                </a:gridCol>
                <a:gridCol w="3619866">
                  <a:extLst>
                    <a:ext uri="{9D8B030D-6E8A-4147-A177-3AD203B41FA5}">
                      <a16:colId xmlns:a16="http://schemas.microsoft.com/office/drawing/2014/main" val="3615921077"/>
                    </a:ext>
                  </a:extLst>
                </a:gridCol>
              </a:tblGrid>
              <a:tr h="237306">
                <a:tc>
                  <a:txBody>
                    <a:bodyPr/>
                    <a:lstStyle/>
                    <a:p>
                      <a:r>
                        <a:rPr lang="en-GB" sz="1000" dirty="0" err="1">
                          <a:solidFill>
                            <a:schemeClr val="bg1"/>
                          </a:solidFill>
                          <a:effectLst/>
                        </a:rPr>
                        <a:t>gcr.io</a:t>
                      </a:r>
                      <a:r>
                        <a:rPr lang="en-GB" sz="1000" dirty="0">
                          <a:solidFill>
                            <a:schemeClr val="bg1"/>
                          </a:solidFill>
                          <a:effectLst/>
                        </a:rPr>
                        <a:t>/</a:t>
                      </a:r>
                      <a:r>
                        <a:rPr lang="en-GB" sz="1000" dirty="0" err="1">
                          <a:solidFill>
                            <a:schemeClr val="bg1"/>
                          </a:solidFill>
                          <a:effectLst/>
                        </a:rPr>
                        <a:t>distroless</a:t>
                      </a:r>
                      <a:r>
                        <a:rPr lang="en-GB" sz="1000" dirty="0">
                          <a:solidFill>
                            <a:schemeClr val="bg1"/>
                          </a:solidFill>
                          <a:effectLst/>
                        </a:rPr>
                        <a:t>/static-debian11</a:t>
                      </a:r>
                    </a:p>
                  </a:txBody>
                  <a:tcPr marL="89679" marR="89679" marT="41390" marB="41390" anchor="ctr">
                    <a:lnL>
                      <a:noFill/>
                    </a:lnL>
                    <a:lnR>
                      <a:noFill/>
                    </a:lnR>
                    <a:lnT>
                      <a:noFill/>
                    </a:lnT>
                    <a:lnB>
                      <a:noFill/>
                    </a:lnB>
                    <a:solidFill>
                      <a:srgbClr val="0D1117"/>
                    </a:solidFill>
                  </a:tcPr>
                </a:tc>
                <a:tc>
                  <a:txBody>
                    <a:bodyPr/>
                    <a:lstStyle/>
                    <a:p>
                      <a:r>
                        <a:rPr lang="en-GB" sz="1000">
                          <a:solidFill>
                            <a:schemeClr val="bg1"/>
                          </a:solidFill>
                          <a:effectLst/>
                        </a:rPr>
                        <a:t>latest, nonroot, debug, debug-nonroot</a:t>
                      </a: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2657914395"/>
                  </a:ext>
                </a:extLst>
              </a:tr>
              <a:tr h="237306">
                <a:tc>
                  <a:txBody>
                    <a:bodyPr/>
                    <a:lstStyle/>
                    <a:p>
                      <a:r>
                        <a:rPr lang="en-GB" sz="1000" dirty="0" err="1">
                          <a:solidFill>
                            <a:schemeClr val="bg1"/>
                          </a:solidFill>
                          <a:effectLst/>
                        </a:rPr>
                        <a:t>gcr.io</a:t>
                      </a:r>
                      <a:r>
                        <a:rPr lang="en-GB" sz="1000" dirty="0">
                          <a:solidFill>
                            <a:schemeClr val="bg1"/>
                          </a:solidFill>
                          <a:effectLst/>
                        </a:rPr>
                        <a:t>/</a:t>
                      </a:r>
                      <a:r>
                        <a:rPr lang="en-GB" sz="1000" dirty="0" err="1">
                          <a:solidFill>
                            <a:schemeClr val="bg1"/>
                          </a:solidFill>
                          <a:effectLst/>
                        </a:rPr>
                        <a:t>distroless</a:t>
                      </a:r>
                      <a:r>
                        <a:rPr lang="en-GB" sz="1000" dirty="0">
                          <a:solidFill>
                            <a:schemeClr val="bg1"/>
                          </a:solidFill>
                          <a:effectLst/>
                        </a:rPr>
                        <a:t>/base-debian11</a:t>
                      </a:r>
                    </a:p>
                  </a:txBody>
                  <a:tcPr marL="89679" marR="89679" marT="41390" marB="41390" anchor="ctr">
                    <a:lnL>
                      <a:noFill/>
                    </a:lnL>
                    <a:lnR>
                      <a:noFill/>
                    </a:lnR>
                    <a:lnT>
                      <a:noFill/>
                    </a:lnT>
                    <a:lnB>
                      <a:noFill/>
                    </a:lnB>
                    <a:solidFill>
                      <a:srgbClr val="0D1117"/>
                    </a:solidFill>
                  </a:tcPr>
                </a:tc>
                <a:tc>
                  <a:txBody>
                    <a:bodyPr/>
                    <a:lstStyle/>
                    <a:p>
                      <a:r>
                        <a:rPr lang="en-GB" sz="1000">
                          <a:solidFill>
                            <a:schemeClr val="bg1"/>
                          </a:solidFill>
                          <a:effectLst/>
                        </a:rPr>
                        <a:t>latest, nonroot, debug, debug-nonroot</a:t>
                      </a: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3466749629"/>
                  </a:ext>
                </a:extLst>
              </a:tr>
              <a:tr h="237306">
                <a:tc>
                  <a:txBody>
                    <a:bodyPr/>
                    <a:lstStyle/>
                    <a:p>
                      <a:r>
                        <a:rPr lang="en-GB" sz="1000" dirty="0" err="1">
                          <a:solidFill>
                            <a:schemeClr val="bg1"/>
                          </a:solidFill>
                          <a:effectLst/>
                        </a:rPr>
                        <a:t>gcr.io</a:t>
                      </a:r>
                      <a:r>
                        <a:rPr lang="en-GB" sz="1000" dirty="0">
                          <a:solidFill>
                            <a:schemeClr val="bg1"/>
                          </a:solidFill>
                          <a:effectLst/>
                        </a:rPr>
                        <a:t>/</a:t>
                      </a:r>
                      <a:r>
                        <a:rPr lang="en-GB" sz="1000" dirty="0" err="1">
                          <a:solidFill>
                            <a:schemeClr val="bg1"/>
                          </a:solidFill>
                          <a:effectLst/>
                        </a:rPr>
                        <a:t>distroless</a:t>
                      </a:r>
                      <a:r>
                        <a:rPr lang="en-GB" sz="1000" dirty="0">
                          <a:solidFill>
                            <a:schemeClr val="bg1"/>
                          </a:solidFill>
                          <a:effectLst/>
                        </a:rPr>
                        <a:t>/base-nossl-debian11</a:t>
                      </a:r>
                    </a:p>
                  </a:txBody>
                  <a:tcPr marL="89679" marR="89679" marT="41390" marB="41390" anchor="ctr">
                    <a:lnL>
                      <a:noFill/>
                    </a:lnL>
                    <a:lnR>
                      <a:noFill/>
                    </a:lnR>
                    <a:lnT>
                      <a:noFill/>
                    </a:lnT>
                    <a:lnB>
                      <a:noFill/>
                    </a:lnB>
                    <a:solidFill>
                      <a:srgbClr val="0D1117"/>
                    </a:solidFill>
                  </a:tcPr>
                </a:tc>
                <a:tc>
                  <a:txBody>
                    <a:bodyPr/>
                    <a:lstStyle/>
                    <a:p>
                      <a:r>
                        <a:rPr lang="en-GB" sz="1000">
                          <a:solidFill>
                            <a:schemeClr val="bg1"/>
                          </a:solidFill>
                          <a:effectLst/>
                        </a:rPr>
                        <a:t>latest, nonroot, debug, debug-nonroot</a:t>
                      </a: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848259231"/>
                  </a:ext>
                </a:extLst>
              </a:tr>
              <a:tr h="237306">
                <a:tc>
                  <a:txBody>
                    <a:bodyPr/>
                    <a:lstStyle/>
                    <a:p>
                      <a:r>
                        <a:rPr lang="en-GB" sz="1000">
                          <a:solidFill>
                            <a:schemeClr val="bg1"/>
                          </a:solidFill>
                          <a:effectLst/>
                        </a:rPr>
                        <a:t>gcr.io/distroless/cc-debian11</a:t>
                      </a:r>
                    </a:p>
                  </a:txBody>
                  <a:tcPr marL="89679" marR="89679" marT="41390" marB="41390" anchor="ctr">
                    <a:lnL>
                      <a:noFill/>
                    </a:lnL>
                    <a:lnR>
                      <a:noFill/>
                    </a:lnR>
                    <a:lnT>
                      <a:noFill/>
                    </a:lnT>
                    <a:lnB>
                      <a:noFill/>
                    </a:lnB>
                    <a:solidFill>
                      <a:srgbClr val="0D1117"/>
                    </a:solidFill>
                  </a:tcPr>
                </a:tc>
                <a:tc>
                  <a:txBody>
                    <a:bodyPr/>
                    <a:lstStyle/>
                    <a:p>
                      <a:r>
                        <a:rPr lang="en-GB" sz="1000" dirty="0">
                          <a:solidFill>
                            <a:schemeClr val="bg1"/>
                          </a:solidFill>
                          <a:effectLst/>
                        </a:rPr>
                        <a:t>latest, </a:t>
                      </a:r>
                      <a:r>
                        <a:rPr lang="en-GB" sz="1000" dirty="0" err="1">
                          <a:solidFill>
                            <a:schemeClr val="bg1"/>
                          </a:solidFill>
                          <a:effectLst/>
                        </a:rPr>
                        <a:t>nonroot</a:t>
                      </a:r>
                      <a:r>
                        <a:rPr lang="en-GB" sz="1000" dirty="0">
                          <a:solidFill>
                            <a:schemeClr val="bg1"/>
                          </a:solidFill>
                          <a:effectLst/>
                        </a:rPr>
                        <a:t>, debug, debug-</a:t>
                      </a:r>
                      <a:r>
                        <a:rPr lang="en-GB" sz="1000" dirty="0" err="1">
                          <a:solidFill>
                            <a:schemeClr val="bg1"/>
                          </a:solidFill>
                          <a:effectLst/>
                        </a:rPr>
                        <a:t>nonroot</a:t>
                      </a:r>
                      <a:endParaRPr lang="en-GB" sz="1000" dirty="0">
                        <a:solidFill>
                          <a:schemeClr val="bg1"/>
                        </a:solidFill>
                        <a:effectLst/>
                      </a:endParaRP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2032596154"/>
                  </a:ext>
                </a:extLst>
              </a:tr>
              <a:tr h="237306">
                <a:tc>
                  <a:txBody>
                    <a:bodyPr/>
                    <a:lstStyle/>
                    <a:p>
                      <a:r>
                        <a:rPr lang="en-GB" sz="1000" dirty="0" err="1">
                          <a:solidFill>
                            <a:schemeClr val="bg1"/>
                          </a:solidFill>
                          <a:effectLst/>
                        </a:rPr>
                        <a:t>gcr.io</a:t>
                      </a:r>
                      <a:r>
                        <a:rPr lang="en-GB" sz="1000" dirty="0">
                          <a:solidFill>
                            <a:schemeClr val="bg1"/>
                          </a:solidFill>
                          <a:effectLst/>
                        </a:rPr>
                        <a:t>/</a:t>
                      </a:r>
                      <a:r>
                        <a:rPr lang="en-GB" sz="1000" dirty="0" err="1">
                          <a:solidFill>
                            <a:schemeClr val="bg1"/>
                          </a:solidFill>
                          <a:effectLst/>
                        </a:rPr>
                        <a:t>distroless</a:t>
                      </a:r>
                      <a:r>
                        <a:rPr lang="en-GB" sz="1000" dirty="0">
                          <a:solidFill>
                            <a:schemeClr val="bg1"/>
                          </a:solidFill>
                          <a:effectLst/>
                        </a:rPr>
                        <a:t>/python3-debian11</a:t>
                      </a:r>
                    </a:p>
                  </a:txBody>
                  <a:tcPr marL="89679" marR="89679" marT="41390" marB="41390" anchor="ctr">
                    <a:lnL>
                      <a:noFill/>
                    </a:lnL>
                    <a:lnR>
                      <a:noFill/>
                    </a:lnR>
                    <a:lnT>
                      <a:noFill/>
                    </a:lnT>
                    <a:lnB>
                      <a:noFill/>
                    </a:lnB>
                    <a:solidFill>
                      <a:srgbClr val="0D1117"/>
                    </a:solidFill>
                  </a:tcPr>
                </a:tc>
                <a:tc>
                  <a:txBody>
                    <a:bodyPr/>
                    <a:lstStyle/>
                    <a:p>
                      <a:r>
                        <a:rPr lang="en-GB" sz="1000">
                          <a:solidFill>
                            <a:schemeClr val="bg1"/>
                          </a:solidFill>
                          <a:effectLst/>
                        </a:rPr>
                        <a:t>latest, nonroot, debug, debug-nonroot</a:t>
                      </a: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1494407254"/>
                  </a:ext>
                </a:extLst>
              </a:tr>
              <a:tr h="237306">
                <a:tc>
                  <a:txBody>
                    <a:bodyPr/>
                    <a:lstStyle/>
                    <a:p>
                      <a:r>
                        <a:rPr lang="en-GB" sz="1000">
                          <a:solidFill>
                            <a:schemeClr val="bg1"/>
                          </a:solidFill>
                          <a:effectLst/>
                        </a:rPr>
                        <a:t>gcr.io/distroless/java-base-debian11</a:t>
                      </a:r>
                    </a:p>
                  </a:txBody>
                  <a:tcPr marL="89679" marR="89679" marT="41390" marB="41390" anchor="ctr">
                    <a:lnL>
                      <a:noFill/>
                    </a:lnL>
                    <a:lnR>
                      <a:noFill/>
                    </a:lnR>
                    <a:lnT>
                      <a:noFill/>
                    </a:lnT>
                    <a:lnB>
                      <a:noFill/>
                    </a:lnB>
                    <a:solidFill>
                      <a:srgbClr val="0D1117"/>
                    </a:solidFill>
                  </a:tcPr>
                </a:tc>
                <a:tc>
                  <a:txBody>
                    <a:bodyPr/>
                    <a:lstStyle/>
                    <a:p>
                      <a:r>
                        <a:rPr lang="en-GB" sz="1000">
                          <a:solidFill>
                            <a:schemeClr val="bg1"/>
                          </a:solidFill>
                          <a:effectLst/>
                        </a:rPr>
                        <a:t>latest, nonroot, debug, debug-nonroot</a:t>
                      </a: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2704876283"/>
                  </a:ext>
                </a:extLst>
              </a:tr>
              <a:tr h="237306">
                <a:tc>
                  <a:txBody>
                    <a:bodyPr/>
                    <a:lstStyle/>
                    <a:p>
                      <a:r>
                        <a:rPr lang="en-GB" sz="1000">
                          <a:solidFill>
                            <a:schemeClr val="bg1"/>
                          </a:solidFill>
                          <a:effectLst/>
                        </a:rPr>
                        <a:t>gcr.io/distroless/java11-debian11</a:t>
                      </a:r>
                    </a:p>
                  </a:txBody>
                  <a:tcPr marL="89679" marR="89679" marT="41390" marB="41390" anchor="ctr">
                    <a:lnL>
                      <a:noFill/>
                    </a:lnL>
                    <a:lnR>
                      <a:noFill/>
                    </a:lnR>
                    <a:lnT>
                      <a:noFill/>
                    </a:lnT>
                    <a:lnB>
                      <a:noFill/>
                    </a:lnB>
                    <a:solidFill>
                      <a:srgbClr val="0D1117"/>
                    </a:solidFill>
                  </a:tcPr>
                </a:tc>
                <a:tc>
                  <a:txBody>
                    <a:bodyPr/>
                    <a:lstStyle/>
                    <a:p>
                      <a:r>
                        <a:rPr lang="en-GB" sz="1000">
                          <a:solidFill>
                            <a:schemeClr val="bg1"/>
                          </a:solidFill>
                          <a:effectLst/>
                        </a:rPr>
                        <a:t>latest, nonroot, debug, debug-nonroot</a:t>
                      </a: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2294852586"/>
                  </a:ext>
                </a:extLst>
              </a:tr>
              <a:tr h="237306">
                <a:tc>
                  <a:txBody>
                    <a:bodyPr/>
                    <a:lstStyle/>
                    <a:p>
                      <a:r>
                        <a:rPr lang="en-GB" sz="1000">
                          <a:solidFill>
                            <a:schemeClr val="bg1"/>
                          </a:solidFill>
                          <a:effectLst/>
                        </a:rPr>
                        <a:t>gcr.io/distroless/java17-debian11</a:t>
                      </a:r>
                    </a:p>
                  </a:txBody>
                  <a:tcPr marL="89679" marR="89679" marT="41390" marB="41390" anchor="ctr">
                    <a:lnL>
                      <a:noFill/>
                    </a:lnL>
                    <a:lnR>
                      <a:noFill/>
                    </a:lnR>
                    <a:lnT>
                      <a:noFill/>
                    </a:lnT>
                    <a:lnB>
                      <a:noFill/>
                    </a:lnB>
                    <a:solidFill>
                      <a:srgbClr val="0D1117"/>
                    </a:solidFill>
                  </a:tcPr>
                </a:tc>
                <a:tc>
                  <a:txBody>
                    <a:bodyPr/>
                    <a:lstStyle/>
                    <a:p>
                      <a:r>
                        <a:rPr lang="en-GB" sz="1000">
                          <a:solidFill>
                            <a:schemeClr val="bg1"/>
                          </a:solidFill>
                          <a:effectLst/>
                        </a:rPr>
                        <a:t>latest, nonroot, debug, debug-nonroot</a:t>
                      </a: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3698746384"/>
                  </a:ext>
                </a:extLst>
              </a:tr>
              <a:tr h="237306">
                <a:tc>
                  <a:txBody>
                    <a:bodyPr/>
                    <a:lstStyle/>
                    <a:p>
                      <a:r>
                        <a:rPr lang="en-GB" sz="1000">
                          <a:solidFill>
                            <a:schemeClr val="bg1"/>
                          </a:solidFill>
                          <a:effectLst/>
                        </a:rPr>
                        <a:t>gcr.io/distroless/nodejs14-debian11</a:t>
                      </a:r>
                    </a:p>
                  </a:txBody>
                  <a:tcPr marL="89679" marR="89679" marT="41390" marB="41390" anchor="ctr">
                    <a:lnL>
                      <a:noFill/>
                    </a:lnL>
                    <a:lnR>
                      <a:noFill/>
                    </a:lnR>
                    <a:lnT>
                      <a:noFill/>
                    </a:lnT>
                    <a:lnB>
                      <a:noFill/>
                    </a:lnB>
                    <a:solidFill>
                      <a:srgbClr val="0D1117"/>
                    </a:solidFill>
                  </a:tcPr>
                </a:tc>
                <a:tc>
                  <a:txBody>
                    <a:bodyPr/>
                    <a:lstStyle/>
                    <a:p>
                      <a:r>
                        <a:rPr lang="en-GB" sz="1000">
                          <a:solidFill>
                            <a:schemeClr val="bg1"/>
                          </a:solidFill>
                          <a:effectLst/>
                        </a:rPr>
                        <a:t>latest, nonroot, debug, debug-nonroot</a:t>
                      </a: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3185113704"/>
                  </a:ext>
                </a:extLst>
              </a:tr>
              <a:tr h="237306">
                <a:tc>
                  <a:txBody>
                    <a:bodyPr/>
                    <a:lstStyle/>
                    <a:p>
                      <a:r>
                        <a:rPr lang="en-GB" sz="1000">
                          <a:solidFill>
                            <a:schemeClr val="bg1"/>
                          </a:solidFill>
                          <a:effectLst/>
                        </a:rPr>
                        <a:t>gcr.io/distroless/nodejs16-debian11</a:t>
                      </a:r>
                    </a:p>
                  </a:txBody>
                  <a:tcPr marL="89679" marR="89679" marT="41390" marB="41390" anchor="ctr">
                    <a:lnL>
                      <a:noFill/>
                    </a:lnL>
                    <a:lnR>
                      <a:noFill/>
                    </a:lnR>
                    <a:lnT>
                      <a:noFill/>
                    </a:lnT>
                    <a:lnB>
                      <a:noFill/>
                    </a:lnB>
                    <a:solidFill>
                      <a:srgbClr val="0D1117"/>
                    </a:solidFill>
                  </a:tcPr>
                </a:tc>
                <a:tc>
                  <a:txBody>
                    <a:bodyPr/>
                    <a:lstStyle/>
                    <a:p>
                      <a:r>
                        <a:rPr lang="en-GB" sz="1000">
                          <a:solidFill>
                            <a:schemeClr val="bg1"/>
                          </a:solidFill>
                          <a:effectLst/>
                        </a:rPr>
                        <a:t>latest, nonroot, debug, debug-nonroot</a:t>
                      </a: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3279053295"/>
                  </a:ext>
                </a:extLst>
              </a:tr>
              <a:tr h="237306">
                <a:tc>
                  <a:txBody>
                    <a:bodyPr/>
                    <a:lstStyle/>
                    <a:p>
                      <a:r>
                        <a:rPr lang="en-GB" sz="1000">
                          <a:solidFill>
                            <a:schemeClr val="bg1"/>
                          </a:solidFill>
                          <a:effectLst/>
                        </a:rPr>
                        <a:t>gcr.io/distroless/nodejs18-debian11</a:t>
                      </a:r>
                    </a:p>
                  </a:txBody>
                  <a:tcPr marL="89679" marR="89679" marT="41390" marB="41390" anchor="ctr">
                    <a:lnL>
                      <a:noFill/>
                    </a:lnL>
                    <a:lnR>
                      <a:noFill/>
                    </a:lnR>
                    <a:lnT>
                      <a:noFill/>
                    </a:lnT>
                    <a:lnB>
                      <a:noFill/>
                    </a:lnB>
                    <a:solidFill>
                      <a:srgbClr val="0D1117"/>
                    </a:solidFill>
                  </a:tcPr>
                </a:tc>
                <a:tc>
                  <a:txBody>
                    <a:bodyPr/>
                    <a:lstStyle/>
                    <a:p>
                      <a:r>
                        <a:rPr lang="en-GB" sz="1000" dirty="0">
                          <a:solidFill>
                            <a:schemeClr val="bg1"/>
                          </a:solidFill>
                          <a:effectLst/>
                        </a:rPr>
                        <a:t>latest, </a:t>
                      </a:r>
                      <a:r>
                        <a:rPr lang="en-GB" sz="1000" dirty="0" err="1">
                          <a:solidFill>
                            <a:schemeClr val="bg1"/>
                          </a:solidFill>
                          <a:effectLst/>
                        </a:rPr>
                        <a:t>nonroot</a:t>
                      </a:r>
                      <a:r>
                        <a:rPr lang="en-GB" sz="1000" dirty="0">
                          <a:solidFill>
                            <a:schemeClr val="bg1"/>
                          </a:solidFill>
                          <a:effectLst/>
                        </a:rPr>
                        <a:t>, debug, debug-</a:t>
                      </a:r>
                      <a:r>
                        <a:rPr lang="en-GB" sz="1000" dirty="0" err="1">
                          <a:solidFill>
                            <a:schemeClr val="bg1"/>
                          </a:solidFill>
                          <a:effectLst/>
                        </a:rPr>
                        <a:t>nonroot</a:t>
                      </a:r>
                      <a:endParaRPr lang="en-GB" sz="1000" dirty="0">
                        <a:solidFill>
                          <a:schemeClr val="bg1"/>
                        </a:solidFill>
                        <a:effectLst/>
                      </a:endParaRPr>
                    </a:p>
                  </a:txBody>
                  <a:tcPr marL="89679" marR="89679" marT="41390" marB="41390" anchor="ctr">
                    <a:lnL>
                      <a:noFill/>
                    </a:lnL>
                    <a:lnR>
                      <a:noFill/>
                    </a:lnR>
                    <a:lnT>
                      <a:noFill/>
                    </a:lnT>
                    <a:lnB>
                      <a:noFill/>
                    </a:lnB>
                    <a:solidFill>
                      <a:srgbClr val="0D1117"/>
                    </a:solidFill>
                  </a:tcPr>
                </a:tc>
                <a:extLst>
                  <a:ext uri="{0D108BD9-81ED-4DB2-BD59-A6C34878D82A}">
                    <a16:rowId xmlns:a16="http://schemas.microsoft.com/office/drawing/2014/main" val="3360882674"/>
                  </a:ext>
                </a:extLst>
              </a:tr>
            </a:tbl>
          </a:graphicData>
        </a:graphic>
      </p:graphicFrame>
    </p:spTree>
    <p:extLst>
      <p:ext uri="{BB962C8B-B14F-4D97-AF65-F5344CB8AC3E}">
        <p14:creationId xmlns:p14="http://schemas.microsoft.com/office/powerpoint/2010/main" val="200190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3"/>
                                        </p:tgtEl>
                                        <p:attrNameLst>
                                          <p:attrName>ppt_x</p:attrName>
                                        </p:attrNameLst>
                                      </p:cBhvr>
                                      <p:tavLst>
                                        <p:tav tm="0">
                                          <p:val>
                                            <p:strVal val="ppt_x"/>
                                          </p:val>
                                        </p:tav>
                                        <p:tav tm="100000">
                                          <p:val>
                                            <p:strVal val="ppt_x"/>
                                          </p:val>
                                        </p:tav>
                                      </p:tavLst>
                                    </p:anim>
                                    <p:anim calcmode="lin" valueType="num">
                                      <p:cBhvr additive="base">
                                        <p:cTn id="37" dur="500"/>
                                        <p:tgtEl>
                                          <p:spTgt spid="3"/>
                                        </p:tgtEl>
                                        <p:attrNameLst>
                                          <p:attrName>ppt_y</p:attrName>
                                        </p:attrNameLst>
                                      </p:cBhvr>
                                      <p:tavLst>
                                        <p:tav tm="0">
                                          <p:val>
                                            <p:strVal val="ppt_y"/>
                                          </p:val>
                                        </p:tav>
                                        <p:tav tm="100000">
                                          <p:val>
                                            <p:strVal val="1+ppt_h/2"/>
                                          </p:val>
                                        </p:tav>
                                      </p:tavLst>
                                    </p:anim>
                                    <p:set>
                                      <p:cBhvr>
                                        <p:cTn id="3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4" y="1707675"/>
            <a:ext cx="708125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Size is relative</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Shape, arrow&#10;&#10;Description automatically generated">
            <a:extLst>
              <a:ext uri="{FF2B5EF4-FFF2-40B4-BE49-F238E27FC236}">
                <a16:creationId xmlns:a16="http://schemas.microsoft.com/office/drawing/2014/main" id="{0CD6CA4F-3439-0152-6FA6-A0F2AD8588E9}"/>
              </a:ext>
            </a:extLst>
          </p:cNvPr>
          <p:cNvPicPr>
            <a:picLocks noChangeAspect="1"/>
          </p:cNvPicPr>
          <p:nvPr/>
        </p:nvPicPr>
        <p:blipFill>
          <a:blip r:embed="rId3">
            <a:duotone>
              <a:prstClr val="black"/>
              <a:schemeClr val="tx1">
                <a:lumMod val="90000"/>
                <a:lumOff val="10000"/>
                <a:tint val="45000"/>
                <a:satMod val="400000"/>
              </a:schemeClr>
            </a:duotone>
            <a:extLst>
              <a:ext uri="{BEBA8EAE-BF5A-486C-A8C5-ECC9F3942E4B}">
                <a14:imgProps xmlns:a14="http://schemas.microsoft.com/office/drawing/2010/main">
                  <a14:imgLayer r:embed="rId4">
                    <a14:imgEffect>
                      <a14:colorTemperature colorTemp="11500"/>
                    </a14:imgEffect>
                  </a14:imgLayer>
                </a14:imgProps>
              </a:ext>
            </a:extLst>
          </a:blip>
          <a:stretch>
            <a:fillRect/>
          </a:stretch>
        </p:blipFill>
        <p:spPr>
          <a:xfrm>
            <a:off x="151739" y="136813"/>
            <a:ext cx="8840521" cy="4869873"/>
          </a:xfrm>
          <a:prstGeom prst="rect">
            <a:avLst/>
          </a:prstGeom>
        </p:spPr>
      </p:pic>
    </p:spTree>
    <p:extLst>
      <p:ext uri="{BB962C8B-B14F-4D97-AF65-F5344CB8AC3E}">
        <p14:creationId xmlns:p14="http://schemas.microsoft.com/office/powerpoint/2010/main" val="289776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picture containing diagram&#10;&#10;Description automatically generated">
            <a:extLst>
              <a:ext uri="{FF2B5EF4-FFF2-40B4-BE49-F238E27FC236}">
                <a16:creationId xmlns:a16="http://schemas.microsoft.com/office/drawing/2014/main" id="{35F24F1F-6CCE-60A9-9840-6B292A325D7A}"/>
              </a:ext>
            </a:extLst>
          </p:cNvPr>
          <p:cNvPicPr>
            <a:picLocks noChangeAspect="1"/>
          </p:cNvPicPr>
          <p:nvPr/>
        </p:nvPicPr>
        <p:blipFill>
          <a:blip r:embed="rId3"/>
          <a:stretch>
            <a:fillRect/>
          </a:stretch>
        </p:blipFill>
        <p:spPr>
          <a:xfrm>
            <a:off x="136745" y="82576"/>
            <a:ext cx="8870510" cy="4978347"/>
          </a:xfrm>
          <a:prstGeom prst="rect">
            <a:avLst/>
          </a:prstGeom>
        </p:spPr>
      </p:pic>
      <p:pic>
        <p:nvPicPr>
          <p:cNvPr id="9" name="Graphic 8">
            <a:extLst>
              <a:ext uri="{FF2B5EF4-FFF2-40B4-BE49-F238E27FC236}">
                <a16:creationId xmlns:a16="http://schemas.microsoft.com/office/drawing/2014/main" id="{9A9A8485-DF7C-C283-18F7-6BEC5D2D06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612" y="174704"/>
            <a:ext cx="2666025" cy="408914"/>
          </a:xfrm>
          <a:prstGeom prst="rect">
            <a:avLst/>
          </a:prstGeom>
        </p:spPr>
      </p:pic>
    </p:spTree>
    <p:extLst>
      <p:ext uri="{BB962C8B-B14F-4D97-AF65-F5344CB8AC3E}">
        <p14:creationId xmlns:p14="http://schemas.microsoft.com/office/powerpoint/2010/main" val="3041854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5"/>
          <p:cNvSpPr txBox="1">
            <a:spLocks noGrp="1"/>
          </p:cNvSpPr>
          <p:nvPr>
            <p:ph type="title"/>
          </p:nvPr>
        </p:nvSpPr>
        <p:spPr>
          <a:xfrm>
            <a:off x="719988" y="1307292"/>
            <a:ext cx="824100" cy="3936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a:t>01</a:t>
            </a:r>
            <a:endParaRPr/>
          </a:p>
        </p:txBody>
      </p:sp>
      <p:sp>
        <p:nvSpPr>
          <p:cNvPr id="337" name="Google Shape;337;p35"/>
          <p:cNvSpPr txBox="1">
            <a:spLocks noGrp="1"/>
          </p:cNvSpPr>
          <p:nvPr>
            <p:ph type="subTitle" idx="1"/>
          </p:nvPr>
        </p:nvSpPr>
        <p:spPr>
          <a:xfrm>
            <a:off x="720000" y="2137170"/>
            <a:ext cx="24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Definition &amp; brainstorm</a:t>
            </a:r>
            <a:endParaRPr dirty="0"/>
          </a:p>
        </p:txBody>
      </p:sp>
      <p:sp>
        <p:nvSpPr>
          <p:cNvPr id="338" name="Google Shape;338;p35"/>
          <p:cNvSpPr txBox="1">
            <a:spLocks noGrp="1"/>
          </p:cNvSpPr>
          <p:nvPr>
            <p:ph type="title" idx="2"/>
          </p:nvPr>
        </p:nvSpPr>
        <p:spPr>
          <a:xfrm>
            <a:off x="3327558" y="1307279"/>
            <a:ext cx="824100" cy="3936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a:t>02</a:t>
            </a:r>
            <a:endParaRPr/>
          </a:p>
        </p:txBody>
      </p:sp>
      <p:sp>
        <p:nvSpPr>
          <p:cNvPr id="339" name="Google Shape;339;p35"/>
          <p:cNvSpPr txBox="1">
            <a:spLocks noGrp="1"/>
          </p:cNvSpPr>
          <p:nvPr>
            <p:ph type="subTitle" idx="3"/>
          </p:nvPr>
        </p:nvSpPr>
        <p:spPr>
          <a:xfrm>
            <a:off x="3327583" y="2137145"/>
            <a:ext cx="24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cgroups</a:t>
            </a:r>
            <a:r>
              <a:rPr lang="en" dirty="0"/>
              <a:t>, fs, chroot and ns</a:t>
            </a:r>
            <a:endParaRPr dirty="0"/>
          </a:p>
        </p:txBody>
      </p:sp>
      <p:sp>
        <p:nvSpPr>
          <p:cNvPr id="340" name="Google Shape;340;p35"/>
          <p:cNvSpPr txBox="1">
            <a:spLocks noGrp="1"/>
          </p:cNvSpPr>
          <p:nvPr>
            <p:ph type="title" idx="4"/>
          </p:nvPr>
        </p:nvSpPr>
        <p:spPr>
          <a:xfrm>
            <a:off x="5935151" y="1307292"/>
            <a:ext cx="824100" cy="3936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a:t>03</a:t>
            </a:r>
            <a:endParaRPr/>
          </a:p>
        </p:txBody>
      </p:sp>
      <p:sp>
        <p:nvSpPr>
          <p:cNvPr id="341" name="Google Shape;341;p35"/>
          <p:cNvSpPr txBox="1">
            <a:spLocks noGrp="1"/>
          </p:cNvSpPr>
          <p:nvPr>
            <p:ph type="subTitle" idx="5"/>
          </p:nvPr>
        </p:nvSpPr>
        <p:spPr>
          <a:xfrm>
            <a:off x="5935150" y="2137168"/>
            <a:ext cx="24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Brief overview of key moments</a:t>
            </a:r>
            <a:endParaRPr dirty="0"/>
          </a:p>
        </p:txBody>
      </p:sp>
      <p:sp>
        <p:nvSpPr>
          <p:cNvPr id="342" name="Google Shape;342;p3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43" name="Google Shape;343;p35"/>
          <p:cNvSpPr txBox="1">
            <a:spLocks noGrp="1"/>
          </p:cNvSpPr>
          <p:nvPr>
            <p:ph type="title" idx="7"/>
          </p:nvPr>
        </p:nvSpPr>
        <p:spPr>
          <a:xfrm>
            <a:off x="719988" y="3209717"/>
            <a:ext cx="824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44" name="Google Shape;344;p35"/>
          <p:cNvSpPr txBox="1">
            <a:spLocks noGrp="1"/>
          </p:cNvSpPr>
          <p:nvPr>
            <p:ph type="subTitle" idx="8"/>
          </p:nvPr>
        </p:nvSpPr>
        <p:spPr>
          <a:xfrm>
            <a:off x="720000" y="4039595"/>
            <a:ext cx="24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Loved by many, hated by even more</a:t>
            </a:r>
            <a:endParaRPr dirty="0"/>
          </a:p>
        </p:txBody>
      </p:sp>
      <p:sp>
        <p:nvSpPr>
          <p:cNvPr id="345" name="Google Shape;345;p35"/>
          <p:cNvSpPr txBox="1">
            <a:spLocks noGrp="1"/>
          </p:cNvSpPr>
          <p:nvPr>
            <p:ph type="title" idx="9"/>
          </p:nvPr>
        </p:nvSpPr>
        <p:spPr>
          <a:xfrm>
            <a:off x="3327558" y="3209704"/>
            <a:ext cx="824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46" name="Google Shape;346;p35"/>
          <p:cNvSpPr txBox="1">
            <a:spLocks noGrp="1"/>
          </p:cNvSpPr>
          <p:nvPr>
            <p:ph type="subTitle" idx="13"/>
          </p:nvPr>
        </p:nvSpPr>
        <p:spPr>
          <a:xfrm>
            <a:off x="3327583" y="4039570"/>
            <a:ext cx="24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makes a </a:t>
            </a:r>
            <a:r>
              <a:rPr lang="en" dirty="0" err="1"/>
              <a:t>distroless</a:t>
            </a:r>
            <a:r>
              <a:rPr lang="en" dirty="0"/>
              <a:t> image?</a:t>
            </a:r>
            <a:endParaRPr dirty="0"/>
          </a:p>
        </p:txBody>
      </p:sp>
      <p:sp>
        <p:nvSpPr>
          <p:cNvPr id="347" name="Google Shape;347;p35"/>
          <p:cNvSpPr txBox="1">
            <a:spLocks noGrp="1"/>
          </p:cNvSpPr>
          <p:nvPr>
            <p:ph type="title" idx="14"/>
          </p:nvPr>
        </p:nvSpPr>
        <p:spPr>
          <a:xfrm>
            <a:off x="5935151" y="3209717"/>
            <a:ext cx="824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48" name="Google Shape;348;p35"/>
          <p:cNvSpPr txBox="1">
            <a:spLocks noGrp="1"/>
          </p:cNvSpPr>
          <p:nvPr>
            <p:ph type="subTitle" idx="15"/>
          </p:nvPr>
        </p:nvSpPr>
        <p:spPr>
          <a:xfrm>
            <a:off x="5935150" y="4039593"/>
            <a:ext cx="24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approach to solve the issues</a:t>
            </a:r>
            <a:endParaRPr dirty="0"/>
          </a:p>
        </p:txBody>
      </p:sp>
      <p:grpSp>
        <p:nvGrpSpPr>
          <p:cNvPr id="349" name="Google Shape;349;p35"/>
          <p:cNvGrpSpPr/>
          <p:nvPr/>
        </p:nvGrpSpPr>
        <p:grpSpPr>
          <a:xfrm>
            <a:off x="1665521" y="1312121"/>
            <a:ext cx="1267895" cy="287982"/>
            <a:chOff x="238125" y="1085200"/>
            <a:chExt cx="1936900" cy="686325"/>
          </a:xfrm>
        </p:grpSpPr>
        <p:sp>
          <p:nvSpPr>
            <p:cNvPr id="350" name="Google Shape;350;p35"/>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35"/>
          <p:cNvGrpSpPr/>
          <p:nvPr/>
        </p:nvGrpSpPr>
        <p:grpSpPr>
          <a:xfrm>
            <a:off x="7951075" y="517100"/>
            <a:ext cx="477075" cy="428538"/>
            <a:chOff x="7167075" y="2831813"/>
            <a:chExt cx="477075" cy="428538"/>
          </a:xfrm>
        </p:grpSpPr>
        <p:sp>
          <p:nvSpPr>
            <p:cNvPr id="373" name="Google Shape;373;p35"/>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7537350" y="2831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35"/>
          <p:cNvGrpSpPr/>
          <p:nvPr/>
        </p:nvGrpSpPr>
        <p:grpSpPr>
          <a:xfrm>
            <a:off x="4275821" y="1312121"/>
            <a:ext cx="1267895" cy="287982"/>
            <a:chOff x="238125" y="1085200"/>
            <a:chExt cx="1936900" cy="686325"/>
          </a:xfrm>
        </p:grpSpPr>
        <p:sp>
          <p:nvSpPr>
            <p:cNvPr id="376" name="Google Shape;376;p35"/>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5"/>
          <p:cNvGrpSpPr/>
          <p:nvPr/>
        </p:nvGrpSpPr>
        <p:grpSpPr>
          <a:xfrm>
            <a:off x="6886121" y="1312121"/>
            <a:ext cx="1267895" cy="287982"/>
            <a:chOff x="238125" y="1085200"/>
            <a:chExt cx="1936900" cy="686325"/>
          </a:xfrm>
        </p:grpSpPr>
        <p:sp>
          <p:nvSpPr>
            <p:cNvPr id="399" name="Google Shape;399;p35"/>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5"/>
          <p:cNvGrpSpPr/>
          <p:nvPr/>
        </p:nvGrpSpPr>
        <p:grpSpPr>
          <a:xfrm>
            <a:off x="1665521" y="3262534"/>
            <a:ext cx="1267895" cy="287982"/>
            <a:chOff x="238125" y="1085200"/>
            <a:chExt cx="1936900" cy="686325"/>
          </a:xfrm>
        </p:grpSpPr>
        <p:sp>
          <p:nvSpPr>
            <p:cNvPr id="422" name="Google Shape;422;p35"/>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5"/>
          <p:cNvGrpSpPr/>
          <p:nvPr/>
        </p:nvGrpSpPr>
        <p:grpSpPr>
          <a:xfrm>
            <a:off x="4275821" y="3262534"/>
            <a:ext cx="1267895" cy="287982"/>
            <a:chOff x="238125" y="1085200"/>
            <a:chExt cx="1936900" cy="686325"/>
          </a:xfrm>
        </p:grpSpPr>
        <p:sp>
          <p:nvSpPr>
            <p:cNvPr id="445" name="Google Shape;445;p35"/>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5"/>
          <p:cNvGrpSpPr/>
          <p:nvPr/>
        </p:nvGrpSpPr>
        <p:grpSpPr>
          <a:xfrm>
            <a:off x="6886121" y="3262534"/>
            <a:ext cx="1267895" cy="287982"/>
            <a:chOff x="238125" y="1085200"/>
            <a:chExt cx="1936900" cy="686325"/>
          </a:xfrm>
        </p:grpSpPr>
        <p:sp>
          <p:nvSpPr>
            <p:cNvPr id="468" name="Google Shape;468;p35"/>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5"/>
          <p:cNvSpPr txBox="1">
            <a:spLocks noGrp="1"/>
          </p:cNvSpPr>
          <p:nvPr>
            <p:ph type="subTitle" idx="16"/>
          </p:nvPr>
        </p:nvSpPr>
        <p:spPr>
          <a:xfrm>
            <a:off x="720000" y="1775038"/>
            <a:ext cx="24930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OCI?</a:t>
            </a:r>
            <a:endParaRPr dirty="0"/>
          </a:p>
        </p:txBody>
      </p:sp>
      <p:sp>
        <p:nvSpPr>
          <p:cNvPr id="491" name="Google Shape;491;p35"/>
          <p:cNvSpPr txBox="1">
            <a:spLocks noGrp="1"/>
          </p:cNvSpPr>
          <p:nvPr>
            <p:ph type="subTitle" idx="17"/>
          </p:nvPr>
        </p:nvSpPr>
        <p:spPr>
          <a:xfrm>
            <a:off x="3325500" y="1775038"/>
            <a:ext cx="24930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OCI Isolation 101</a:t>
            </a:r>
            <a:endParaRPr dirty="0"/>
          </a:p>
        </p:txBody>
      </p:sp>
      <p:sp>
        <p:nvSpPr>
          <p:cNvPr id="492" name="Google Shape;492;p35"/>
          <p:cNvSpPr txBox="1">
            <a:spLocks noGrp="1"/>
          </p:cNvSpPr>
          <p:nvPr>
            <p:ph type="subTitle" idx="18"/>
          </p:nvPr>
        </p:nvSpPr>
        <p:spPr>
          <a:xfrm>
            <a:off x="5935150" y="1775038"/>
            <a:ext cx="24930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Exploit showcases</a:t>
            </a:r>
            <a:endParaRPr lang="en" dirty="0"/>
          </a:p>
        </p:txBody>
      </p:sp>
      <p:sp>
        <p:nvSpPr>
          <p:cNvPr id="493" name="Google Shape;493;p35"/>
          <p:cNvSpPr txBox="1">
            <a:spLocks noGrp="1"/>
          </p:cNvSpPr>
          <p:nvPr>
            <p:ph type="subTitle" idx="19"/>
          </p:nvPr>
        </p:nvSpPr>
        <p:spPr>
          <a:xfrm>
            <a:off x="720000" y="3677450"/>
            <a:ext cx="24930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Alpine</a:t>
            </a:r>
            <a:endParaRPr dirty="0"/>
          </a:p>
        </p:txBody>
      </p:sp>
      <p:sp>
        <p:nvSpPr>
          <p:cNvPr id="494" name="Google Shape;494;p35"/>
          <p:cNvSpPr txBox="1">
            <a:spLocks noGrp="1"/>
          </p:cNvSpPr>
          <p:nvPr>
            <p:ph type="subTitle" idx="20"/>
          </p:nvPr>
        </p:nvSpPr>
        <p:spPr>
          <a:xfrm>
            <a:off x="3325500" y="3677450"/>
            <a:ext cx="24930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Distroless</a:t>
            </a:r>
            <a:endParaRPr dirty="0"/>
          </a:p>
        </p:txBody>
      </p:sp>
      <p:sp>
        <p:nvSpPr>
          <p:cNvPr id="495" name="Google Shape;495;p35"/>
          <p:cNvSpPr txBox="1">
            <a:spLocks noGrp="1"/>
          </p:cNvSpPr>
          <p:nvPr>
            <p:ph type="subTitle" idx="21"/>
          </p:nvPr>
        </p:nvSpPr>
        <p:spPr>
          <a:xfrm>
            <a:off x="5935150" y="3677450"/>
            <a:ext cx="24930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a:t>
            </a:r>
            <a:r>
              <a:rPr lang="en" dirty="0" err="1"/>
              <a:t>Myklon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4" y="1707675"/>
            <a:ext cx="7081255"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insight</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3A9FE7E-97DF-B9EA-8B35-AB88F71D1A05}"/>
              </a:ext>
            </a:extLst>
          </p:cNvPr>
          <p:cNvSpPr txBox="1"/>
          <p:nvPr/>
        </p:nvSpPr>
        <p:spPr>
          <a:xfrm>
            <a:off x="912680" y="2395370"/>
            <a:ext cx="7730837" cy="1815882"/>
          </a:xfrm>
          <a:prstGeom prst="rect">
            <a:avLst/>
          </a:prstGeom>
          <a:noFill/>
        </p:spPr>
        <p:txBody>
          <a:bodyPr wrap="square" rtlCol="0">
            <a:spAutoFit/>
          </a:bodyPr>
          <a:lstStyle/>
          <a:p>
            <a:r>
              <a:rPr lang="en-BG" dirty="0">
                <a:solidFill>
                  <a:schemeClr val="bg1"/>
                </a:solidFill>
              </a:rPr>
              <a:t>Symbiosis between package managers. Support for multiple package managers repository</a:t>
            </a:r>
          </a:p>
          <a:p>
            <a:endParaRPr lang="en-BG" dirty="0">
              <a:solidFill>
                <a:schemeClr val="bg1"/>
              </a:solidFill>
            </a:endParaRPr>
          </a:p>
          <a:p>
            <a:r>
              <a:rPr lang="en-BG" dirty="0">
                <a:solidFill>
                  <a:schemeClr val="bg1"/>
                </a:solidFill>
              </a:rPr>
              <a:t>Ditched “Dockerfiles” and switched to YAML</a:t>
            </a:r>
          </a:p>
          <a:p>
            <a:endParaRPr lang="en-BG" dirty="0">
              <a:solidFill>
                <a:schemeClr val="bg1"/>
              </a:solidFill>
            </a:endParaRPr>
          </a:p>
          <a:p>
            <a:r>
              <a:rPr lang="en-BG" dirty="0">
                <a:solidFill>
                  <a:schemeClr val="bg1"/>
                </a:solidFill>
              </a:rPr>
              <a:t>Plan to save a lot of $$$ as we have invested in reducing our COGS (cloud bill) and technical-debt </a:t>
            </a:r>
          </a:p>
          <a:p>
            <a:endParaRPr lang="en-BG" dirty="0">
              <a:solidFill>
                <a:schemeClr val="bg1"/>
              </a:solidFill>
            </a:endParaRPr>
          </a:p>
          <a:p>
            <a:r>
              <a:rPr lang="en-US" dirty="0">
                <a:solidFill>
                  <a:schemeClr val="bg1"/>
                </a:solidFill>
              </a:rPr>
              <a:t>Far more secure-oriented approach, flexible build and dynamic images</a:t>
            </a:r>
            <a:endParaRPr lang="en-BG" sz="800" dirty="0">
              <a:solidFill>
                <a:schemeClr val="bg1"/>
              </a:solidFill>
              <a:latin typeface="Consolas" panose="020B0609020204030204" pitchFamily="49" charset="0"/>
              <a:cs typeface="Consolas" panose="020B0609020204030204" pitchFamily="49" charset="0"/>
            </a:endParaRPr>
          </a:p>
        </p:txBody>
      </p:sp>
      <p:pic>
        <p:nvPicPr>
          <p:cNvPr id="4" name="Graphic 3">
            <a:extLst>
              <a:ext uri="{FF2B5EF4-FFF2-40B4-BE49-F238E27FC236}">
                <a16:creationId xmlns:a16="http://schemas.microsoft.com/office/drawing/2014/main" id="{EE2F9D77-D224-D418-DF21-29ACADF8A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074" y="1799686"/>
            <a:ext cx="2666025" cy="408914"/>
          </a:xfrm>
          <a:prstGeom prst="rect">
            <a:avLst/>
          </a:prstGeom>
        </p:spPr>
      </p:pic>
    </p:spTree>
    <p:extLst>
      <p:ext uri="{BB962C8B-B14F-4D97-AF65-F5344CB8AC3E}">
        <p14:creationId xmlns:p14="http://schemas.microsoft.com/office/powerpoint/2010/main" val="335752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p:nvPr/>
        </p:nvSpPr>
        <p:spPr>
          <a:xfrm rot="10800000" flipH="1">
            <a:off x="4471651" y="2800700"/>
            <a:ext cx="3626332" cy="696600"/>
          </a:xfrm>
          <a:prstGeom prst="snip1Rect">
            <a:avLst>
              <a:gd name="adj" fmla="val 37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txBox="1">
            <a:spLocks noGrp="1"/>
          </p:cNvSpPr>
          <p:nvPr>
            <p:ph type="title"/>
          </p:nvPr>
        </p:nvSpPr>
        <p:spPr>
          <a:xfrm>
            <a:off x="4471651" y="2838065"/>
            <a:ext cx="388264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Project </a:t>
            </a:r>
            <a:r>
              <a:rPr lang="en" dirty="0" err="1">
                <a:solidFill>
                  <a:schemeClr val="dk1"/>
                </a:solidFill>
              </a:rPr>
              <a:t>Myklon</a:t>
            </a:r>
            <a:endParaRPr dirty="0">
              <a:solidFill>
                <a:schemeClr val="dk1"/>
              </a:solidFill>
            </a:endParaRPr>
          </a:p>
        </p:txBody>
      </p:sp>
      <p:sp>
        <p:nvSpPr>
          <p:cNvPr id="502" name="Google Shape;502;p36"/>
          <p:cNvSpPr txBox="1">
            <a:spLocks noGrp="1"/>
          </p:cNvSpPr>
          <p:nvPr>
            <p:ph type="title" idx="2"/>
          </p:nvPr>
        </p:nvSpPr>
        <p:spPr>
          <a:xfrm>
            <a:off x="4471651" y="1737088"/>
            <a:ext cx="1464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504" name="Google Shape;504;p36"/>
          <p:cNvGrpSpPr/>
          <p:nvPr/>
        </p:nvGrpSpPr>
        <p:grpSpPr>
          <a:xfrm>
            <a:off x="4611950" y="841100"/>
            <a:ext cx="1936900" cy="686325"/>
            <a:chOff x="238125" y="1085200"/>
            <a:chExt cx="1936900" cy="686325"/>
          </a:xfrm>
        </p:grpSpPr>
        <p:sp>
          <p:nvSpPr>
            <p:cNvPr id="505" name="Google Shape;505;p36"/>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1736675" y="1644963"/>
            <a:ext cx="1201800" cy="1853575"/>
            <a:chOff x="1736675" y="1741725"/>
            <a:chExt cx="1201800" cy="1853575"/>
          </a:xfrm>
        </p:grpSpPr>
        <p:grpSp>
          <p:nvGrpSpPr>
            <p:cNvPr id="528" name="Google Shape;528;p36"/>
            <p:cNvGrpSpPr/>
            <p:nvPr/>
          </p:nvGrpSpPr>
          <p:grpSpPr>
            <a:xfrm>
              <a:off x="1870200" y="1741725"/>
              <a:ext cx="803425" cy="428538"/>
              <a:chOff x="7167075" y="2831813"/>
              <a:chExt cx="803425" cy="428538"/>
            </a:xfrm>
          </p:grpSpPr>
          <p:sp>
            <p:nvSpPr>
              <p:cNvPr id="529" name="Google Shape;529;p36"/>
              <p:cNvSpPr/>
              <p:nvPr/>
            </p:nvSpPr>
            <p:spPr>
              <a:xfrm>
                <a:off x="7167075" y="31535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7537350" y="30312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7863700" y="2831813"/>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6"/>
            <p:cNvSpPr/>
            <p:nvPr/>
          </p:nvSpPr>
          <p:spPr>
            <a:xfrm>
              <a:off x="1736675" y="2452900"/>
              <a:ext cx="1201800" cy="11424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2D21CC61-5584-4625-C326-710EF0D885BA}"/>
              </a:ext>
            </a:extLst>
          </p:cNvPr>
          <p:cNvSpPr>
            <a:spLocks noGrp="1"/>
          </p:cNvSpPr>
          <p:nvPr>
            <p:ph type="subTitle" idx="1"/>
          </p:nvPr>
        </p:nvSpPr>
        <p:spPr>
          <a:xfrm>
            <a:off x="4142980" y="3497300"/>
            <a:ext cx="4125094" cy="642250"/>
          </a:xfrm>
        </p:spPr>
        <p:txBody>
          <a:bodyPr/>
          <a:lstStyle/>
          <a:p>
            <a:pPr algn="ctr"/>
            <a:r>
              <a:rPr lang="en-US" b="1" i="0" dirty="0">
                <a:solidFill>
                  <a:schemeClr val="bg1"/>
                </a:solidFill>
                <a:effectLst/>
                <a:latin typeface="Consolas" panose="020B0609020204030204" pitchFamily="49" charset="0"/>
                <a:cs typeface="Consolas" panose="020B0609020204030204" pitchFamily="49" charset="0"/>
              </a:rPr>
              <a:t>New way to build </a:t>
            </a:r>
            <a:r>
              <a:rPr lang="en-US" b="1" dirty="0" err="1">
                <a:solidFill>
                  <a:schemeClr val="bg1"/>
                </a:solidFill>
                <a:latin typeface="Consolas" panose="020B0609020204030204" pitchFamily="49" charset="0"/>
                <a:cs typeface="Consolas" panose="020B0609020204030204" pitchFamily="49" charset="0"/>
              </a:rPr>
              <a:t>distroless</a:t>
            </a:r>
            <a:r>
              <a:rPr lang="en-US" b="1" dirty="0">
                <a:solidFill>
                  <a:schemeClr val="bg1"/>
                </a:solidFill>
                <a:latin typeface="Consolas" panose="020B0609020204030204" pitchFamily="49" charset="0"/>
                <a:cs typeface="Consolas" panose="020B0609020204030204" pitchFamily="49" charset="0"/>
              </a:rPr>
              <a:t> images</a:t>
            </a:r>
            <a:endParaRPr lang="en-BG" b="1" dirty="0">
              <a:solidFill>
                <a:schemeClr val="bg1"/>
              </a:solidFill>
              <a:effectLst/>
              <a:latin typeface="Consolas" panose="020B0609020204030204" pitchFamily="49" charset="0"/>
              <a:ea typeface="Verdana" panose="020B0604030504040204" pitchFamily="34" charset="0"/>
              <a:cs typeface="Consolas" panose="020B0609020204030204" pitchFamily="49" charset="0"/>
            </a:endParaRPr>
          </a:p>
        </p:txBody>
      </p:sp>
    </p:spTree>
    <p:extLst>
      <p:ext uri="{BB962C8B-B14F-4D97-AF65-F5344CB8AC3E}">
        <p14:creationId xmlns:p14="http://schemas.microsoft.com/office/powerpoint/2010/main" val="221403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4" y="1707675"/>
            <a:ext cx="7081255"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err="1"/>
              <a:t>Dockerfiles</a:t>
            </a:r>
            <a:r>
              <a:rPr lang="en-US" dirty="0"/>
              <a:t> are in the past</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98FF7B2C-24D8-8685-42D1-63464224F5D9}"/>
              </a:ext>
            </a:extLst>
          </p:cNvPr>
          <p:cNvPicPr>
            <a:picLocks noChangeAspect="1"/>
          </p:cNvPicPr>
          <p:nvPr/>
        </p:nvPicPr>
        <p:blipFill>
          <a:blip r:embed="rId3"/>
          <a:stretch>
            <a:fillRect/>
          </a:stretch>
        </p:blipFill>
        <p:spPr>
          <a:xfrm>
            <a:off x="168353" y="1564700"/>
            <a:ext cx="5524097" cy="2561327"/>
          </a:xfrm>
          <a:prstGeom prst="rect">
            <a:avLst/>
          </a:prstGeom>
        </p:spPr>
      </p:pic>
      <p:pic>
        <p:nvPicPr>
          <p:cNvPr id="12" name="Picture 11" descr="Text&#10;&#10;Description automatically generated">
            <a:extLst>
              <a:ext uri="{FF2B5EF4-FFF2-40B4-BE49-F238E27FC236}">
                <a16:creationId xmlns:a16="http://schemas.microsoft.com/office/drawing/2014/main" id="{87EF25D6-65FA-939B-6CE9-38E4D87260CE}"/>
              </a:ext>
            </a:extLst>
          </p:cNvPr>
          <p:cNvPicPr>
            <a:picLocks noChangeAspect="1"/>
          </p:cNvPicPr>
          <p:nvPr/>
        </p:nvPicPr>
        <p:blipFill rotWithShape="1">
          <a:blip r:embed="rId4"/>
          <a:srcRect r="38636"/>
          <a:stretch/>
        </p:blipFill>
        <p:spPr>
          <a:xfrm>
            <a:off x="5692450" y="136000"/>
            <a:ext cx="3316758" cy="4886140"/>
          </a:xfrm>
          <a:prstGeom prst="rect">
            <a:avLst/>
          </a:prstGeom>
        </p:spPr>
      </p:pic>
    </p:spTree>
    <p:extLst>
      <p:ext uri="{BB962C8B-B14F-4D97-AF65-F5344CB8AC3E}">
        <p14:creationId xmlns:p14="http://schemas.microsoft.com/office/powerpoint/2010/main" val="236549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a:extLst>
              <a:ext uri="{FF2B5EF4-FFF2-40B4-BE49-F238E27FC236}">
                <a16:creationId xmlns:a16="http://schemas.microsoft.com/office/drawing/2014/main" id="{343418D2-9BD1-D08C-EF27-D093B4767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150" y="1493350"/>
            <a:ext cx="1932587" cy="1413204"/>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8460D28E-D850-D890-85D5-DE98B2654246}"/>
              </a:ext>
            </a:extLst>
          </p:cNvPr>
          <p:cNvPicPr>
            <a:picLocks noChangeAspect="1"/>
          </p:cNvPicPr>
          <p:nvPr/>
        </p:nvPicPr>
        <p:blipFill>
          <a:blip r:embed="rId5"/>
          <a:stretch>
            <a:fillRect/>
          </a:stretch>
        </p:blipFill>
        <p:spPr>
          <a:xfrm>
            <a:off x="189942" y="2552184"/>
            <a:ext cx="7772400" cy="2292251"/>
          </a:xfrm>
          <a:prstGeom prst="rect">
            <a:avLst/>
          </a:prstGeom>
        </p:spPr>
      </p:pic>
      <p:sp>
        <p:nvSpPr>
          <p:cNvPr id="11" name="Freeform 10">
            <a:extLst>
              <a:ext uri="{FF2B5EF4-FFF2-40B4-BE49-F238E27FC236}">
                <a16:creationId xmlns:a16="http://schemas.microsoft.com/office/drawing/2014/main" id="{845AD83C-299A-34B5-88E9-26B0CEEC0A3D}"/>
              </a:ext>
            </a:extLst>
          </p:cNvPr>
          <p:cNvSpPr/>
          <p:nvPr/>
        </p:nvSpPr>
        <p:spPr>
          <a:xfrm>
            <a:off x="1046018" y="1745673"/>
            <a:ext cx="5163247" cy="1357745"/>
          </a:xfrm>
          <a:custGeom>
            <a:avLst/>
            <a:gdLst>
              <a:gd name="connsiteX0" fmla="*/ 0 w 5098461"/>
              <a:gd name="connsiteY0" fmla="*/ 1357745 h 1357745"/>
              <a:gd name="connsiteX1" fmla="*/ 4516582 w 5098461"/>
              <a:gd name="connsiteY1" fmla="*/ 962891 h 1357745"/>
              <a:gd name="connsiteX2" fmla="*/ 5084618 w 5098461"/>
              <a:gd name="connsiteY2" fmla="*/ 0 h 1357745"/>
            </a:gdLst>
            <a:ahLst/>
            <a:cxnLst>
              <a:cxn ang="0">
                <a:pos x="connsiteX0" y="connsiteY0"/>
              </a:cxn>
              <a:cxn ang="0">
                <a:pos x="connsiteX1" y="connsiteY1"/>
              </a:cxn>
              <a:cxn ang="0">
                <a:pos x="connsiteX2" y="connsiteY2"/>
              </a:cxn>
            </a:cxnLst>
            <a:rect l="l" t="t" r="r" b="b"/>
            <a:pathLst>
              <a:path w="5098461" h="1357745">
                <a:moveTo>
                  <a:pt x="0" y="1357745"/>
                </a:moveTo>
                <a:cubicBezTo>
                  <a:pt x="1834573" y="1273463"/>
                  <a:pt x="3669146" y="1189182"/>
                  <a:pt x="4516582" y="962891"/>
                </a:cubicBezTo>
                <a:cubicBezTo>
                  <a:pt x="5364018" y="736600"/>
                  <a:pt x="5014191" y="202045"/>
                  <a:pt x="508461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13" name="Freeform 12">
            <a:extLst>
              <a:ext uri="{FF2B5EF4-FFF2-40B4-BE49-F238E27FC236}">
                <a16:creationId xmlns:a16="http://schemas.microsoft.com/office/drawing/2014/main" id="{A4FF27EB-A70E-42D4-5754-98297AEC5C63}"/>
              </a:ext>
            </a:extLst>
          </p:cNvPr>
          <p:cNvSpPr/>
          <p:nvPr/>
        </p:nvSpPr>
        <p:spPr>
          <a:xfrm>
            <a:off x="1724891" y="1745672"/>
            <a:ext cx="4544291" cy="1357745"/>
          </a:xfrm>
          <a:custGeom>
            <a:avLst/>
            <a:gdLst>
              <a:gd name="connsiteX0" fmla="*/ 0 w 5098461"/>
              <a:gd name="connsiteY0" fmla="*/ 1357745 h 1357745"/>
              <a:gd name="connsiteX1" fmla="*/ 4516582 w 5098461"/>
              <a:gd name="connsiteY1" fmla="*/ 962891 h 1357745"/>
              <a:gd name="connsiteX2" fmla="*/ 5084618 w 5098461"/>
              <a:gd name="connsiteY2" fmla="*/ 0 h 1357745"/>
            </a:gdLst>
            <a:ahLst/>
            <a:cxnLst>
              <a:cxn ang="0">
                <a:pos x="connsiteX0" y="connsiteY0"/>
              </a:cxn>
              <a:cxn ang="0">
                <a:pos x="connsiteX1" y="connsiteY1"/>
              </a:cxn>
              <a:cxn ang="0">
                <a:pos x="connsiteX2" y="connsiteY2"/>
              </a:cxn>
            </a:cxnLst>
            <a:rect l="l" t="t" r="r" b="b"/>
            <a:pathLst>
              <a:path w="5098461" h="1357745">
                <a:moveTo>
                  <a:pt x="0" y="1357745"/>
                </a:moveTo>
                <a:cubicBezTo>
                  <a:pt x="1834573" y="1273463"/>
                  <a:pt x="3669146" y="1189182"/>
                  <a:pt x="4516582" y="962891"/>
                </a:cubicBezTo>
                <a:cubicBezTo>
                  <a:pt x="5364018" y="736600"/>
                  <a:pt x="5014191" y="202045"/>
                  <a:pt x="508461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14" name="Freeform 13">
            <a:extLst>
              <a:ext uri="{FF2B5EF4-FFF2-40B4-BE49-F238E27FC236}">
                <a16:creationId xmlns:a16="http://schemas.microsoft.com/office/drawing/2014/main" id="{F5845A80-707E-1520-B1A6-B0BA0D92EFDC}"/>
              </a:ext>
            </a:extLst>
          </p:cNvPr>
          <p:cNvSpPr/>
          <p:nvPr/>
        </p:nvSpPr>
        <p:spPr>
          <a:xfrm>
            <a:off x="2677313" y="1745671"/>
            <a:ext cx="3688852" cy="1357745"/>
          </a:xfrm>
          <a:custGeom>
            <a:avLst/>
            <a:gdLst>
              <a:gd name="connsiteX0" fmla="*/ 0 w 5098461"/>
              <a:gd name="connsiteY0" fmla="*/ 1357745 h 1357745"/>
              <a:gd name="connsiteX1" fmla="*/ 4516582 w 5098461"/>
              <a:gd name="connsiteY1" fmla="*/ 962891 h 1357745"/>
              <a:gd name="connsiteX2" fmla="*/ 5084618 w 5098461"/>
              <a:gd name="connsiteY2" fmla="*/ 0 h 1357745"/>
            </a:gdLst>
            <a:ahLst/>
            <a:cxnLst>
              <a:cxn ang="0">
                <a:pos x="connsiteX0" y="connsiteY0"/>
              </a:cxn>
              <a:cxn ang="0">
                <a:pos x="connsiteX1" y="connsiteY1"/>
              </a:cxn>
              <a:cxn ang="0">
                <a:pos x="connsiteX2" y="connsiteY2"/>
              </a:cxn>
            </a:cxnLst>
            <a:rect l="l" t="t" r="r" b="b"/>
            <a:pathLst>
              <a:path w="5098461" h="1357745">
                <a:moveTo>
                  <a:pt x="0" y="1357745"/>
                </a:moveTo>
                <a:cubicBezTo>
                  <a:pt x="1834573" y="1273463"/>
                  <a:pt x="3669146" y="1189182"/>
                  <a:pt x="4516582" y="962891"/>
                </a:cubicBezTo>
                <a:cubicBezTo>
                  <a:pt x="5364018" y="736600"/>
                  <a:pt x="5014191" y="202045"/>
                  <a:pt x="508461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15" name="Freeform 14">
            <a:extLst>
              <a:ext uri="{FF2B5EF4-FFF2-40B4-BE49-F238E27FC236}">
                <a16:creationId xmlns:a16="http://schemas.microsoft.com/office/drawing/2014/main" id="{E49EE549-B375-F75F-E522-99897B7E86B3}"/>
              </a:ext>
            </a:extLst>
          </p:cNvPr>
          <p:cNvSpPr/>
          <p:nvPr/>
        </p:nvSpPr>
        <p:spPr>
          <a:xfrm>
            <a:off x="3887159" y="1745670"/>
            <a:ext cx="2555205" cy="1357745"/>
          </a:xfrm>
          <a:custGeom>
            <a:avLst/>
            <a:gdLst>
              <a:gd name="connsiteX0" fmla="*/ 0 w 5098461"/>
              <a:gd name="connsiteY0" fmla="*/ 1357745 h 1357745"/>
              <a:gd name="connsiteX1" fmla="*/ 4516582 w 5098461"/>
              <a:gd name="connsiteY1" fmla="*/ 962891 h 1357745"/>
              <a:gd name="connsiteX2" fmla="*/ 5084618 w 5098461"/>
              <a:gd name="connsiteY2" fmla="*/ 0 h 1357745"/>
            </a:gdLst>
            <a:ahLst/>
            <a:cxnLst>
              <a:cxn ang="0">
                <a:pos x="connsiteX0" y="connsiteY0"/>
              </a:cxn>
              <a:cxn ang="0">
                <a:pos x="connsiteX1" y="connsiteY1"/>
              </a:cxn>
              <a:cxn ang="0">
                <a:pos x="connsiteX2" y="connsiteY2"/>
              </a:cxn>
            </a:cxnLst>
            <a:rect l="l" t="t" r="r" b="b"/>
            <a:pathLst>
              <a:path w="5098461" h="1357745">
                <a:moveTo>
                  <a:pt x="0" y="1357745"/>
                </a:moveTo>
                <a:cubicBezTo>
                  <a:pt x="1834573" y="1273463"/>
                  <a:pt x="3669146" y="1189182"/>
                  <a:pt x="4516582" y="962891"/>
                </a:cubicBezTo>
                <a:cubicBezTo>
                  <a:pt x="5364018" y="736600"/>
                  <a:pt x="5014191" y="202045"/>
                  <a:pt x="508461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16" name="Freeform 15">
            <a:extLst>
              <a:ext uri="{FF2B5EF4-FFF2-40B4-BE49-F238E27FC236}">
                <a16:creationId xmlns:a16="http://schemas.microsoft.com/office/drawing/2014/main" id="{891F9E0F-76EE-AFAA-2E73-014FF6E074EC}"/>
              </a:ext>
            </a:extLst>
          </p:cNvPr>
          <p:cNvSpPr/>
          <p:nvPr/>
        </p:nvSpPr>
        <p:spPr>
          <a:xfrm>
            <a:off x="4766365" y="1745670"/>
            <a:ext cx="1766054" cy="1357745"/>
          </a:xfrm>
          <a:custGeom>
            <a:avLst/>
            <a:gdLst>
              <a:gd name="connsiteX0" fmla="*/ 0 w 5098461"/>
              <a:gd name="connsiteY0" fmla="*/ 1357745 h 1357745"/>
              <a:gd name="connsiteX1" fmla="*/ 4516582 w 5098461"/>
              <a:gd name="connsiteY1" fmla="*/ 962891 h 1357745"/>
              <a:gd name="connsiteX2" fmla="*/ 5084618 w 5098461"/>
              <a:gd name="connsiteY2" fmla="*/ 0 h 1357745"/>
            </a:gdLst>
            <a:ahLst/>
            <a:cxnLst>
              <a:cxn ang="0">
                <a:pos x="connsiteX0" y="connsiteY0"/>
              </a:cxn>
              <a:cxn ang="0">
                <a:pos x="connsiteX1" y="connsiteY1"/>
              </a:cxn>
              <a:cxn ang="0">
                <a:pos x="connsiteX2" y="connsiteY2"/>
              </a:cxn>
            </a:cxnLst>
            <a:rect l="l" t="t" r="r" b="b"/>
            <a:pathLst>
              <a:path w="5098461" h="1357745">
                <a:moveTo>
                  <a:pt x="0" y="1357745"/>
                </a:moveTo>
                <a:cubicBezTo>
                  <a:pt x="1834573" y="1273463"/>
                  <a:pt x="3669146" y="1189182"/>
                  <a:pt x="4516582" y="962891"/>
                </a:cubicBezTo>
                <a:cubicBezTo>
                  <a:pt x="5364018" y="736600"/>
                  <a:pt x="5014191" y="202045"/>
                  <a:pt x="508461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17" name="Freeform 16">
            <a:extLst>
              <a:ext uri="{FF2B5EF4-FFF2-40B4-BE49-F238E27FC236}">
                <a16:creationId xmlns:a16="http://schemas.microsoft.com/office/drawing/2014/main" id="{1E7DF779-395C-0925-E520-06D0FB327D48}"/>
              </a:ext>
            </a:extLst>
          </p:cNvPr>
          <p:cNvSpPr/>
          <p:nvPr/>
        </p:nvSpPr>
        <p:spPr>
          <a:xfrm>
            <a:off x="6102445" y="1745670"/>
            <a:ext cx="493647" cy="1357745"/>
          </a:xfrm>
          <a:custGeom>
            <a:avLst/>
            <a:gdLst>
              <a:gd name="connsiteX0" fmla="*/ 0 w 5098461"/>
              <a:gd name="connsiteY0" fmla="*/ 1357745 h 1357745"/>
              <a:gd name="connsiteX1" fmla="*/ 4516582 w 5098461"/>
              <a:gd name="connsiteY1" fmla="*/ 962891 h 1357745"/>
              <a:gd name="connsiteX2" fmla="*/ 5084618 w 5098461"/>
              <a:gd name="connsiteY2" fmla="*/ 0 h 1357745"/>
            </a:gdLst>
            <a:ahLst/>
            <a:cxnLst>
              <a:cxn ang="0">
                <a:pos x="connsiteX0" y="connsiteY0"/>
              </a:cxn>
              <a:cxn ang="0">
                <a:pos x="connsiteX1" y="connsiteY1"/>
              </a:cxn>
              <a:cxn ang="0">
                <a:pos x="connsiteX2" y="connsiteY2"/>
              </a:cxn>
            </a:cxnLst>
            <a:rect l="l" t="t" r="r" b="b"/>
            <a:pathLst>
              <a:path w="5098461" h="1357745">
                <a:moveTo>
                  <a:pt x="0" y="1357745"/>
                </a:moveTo>
                <a:cubicBezTo>
                  <a:pt x="1834573" y="1273463"/>
                  <a:pt x="3669146" y="1189182"/>
                  <a:pt x="4516582" y="962891"/>
                </a:cubicBezTo>
                <a:cubicBezTo>
                  <a:pt x="5364018" y="736600"/>
                  <a:pt x="5014191" y="202045"/>
                  <a:pt x="508461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sp>
        <p:nvSpPr>
          <p:cNvPr id="18" name="Freeform 17">
            <a:extLst>
              <a:ext uri="{FF2B5EF4-FFF2-40B4-BE49-F238E27FC236}">
                <a16:creationId xmlns:a16="http://schemas.microsoft.com/office/drawing/2014/main" id="{591CC62B-AEA4-846C-29A3-AA1BA5BAF840}"/>
              </a:ext>
            </a:extLst>
          </p:cNvPr>
          <p:cNvSpPr/>
          <p:nvPr/>
        </p:nvSpPr>
        <p:spPr>
          <a:xfrm flipH="1">
            <a:off x="6675275" y="1745670"/>
            <a:ext cx="570095" cy="1419716"/>
          </a:xfrm>
          <a:custGeom>
            <a:avLst/>
            <a:gdLst>
              <a:gd name="connsiteX0" fmla="*/ 0 w 5098461"/>
              <a:gd name="connsiteY0" fmla="*/ 1357745 h 1357745"/>
              <a:gd name="connsiteX1" fmla="*/ 4516582 w 5098461"/>
              <a:gd name="connsiteY1" fmla="*/ 962891 h 1357745"/>
              <a:gd name="connsiteX2" fmla="*/ 5084618 w 5098461"/>
              <a:gd name="connsiteY2" fmla="*/ 0 h 1357745"/>
            </a:gdLst>
            <a:ahLst/>
            <a:cxnLst>
              <a:cxn ang="0">
                <a:pos x="connsiteX0" y="connsiteY0"/>
              </a:cxn>
              <a:cxn ang="0">
                <a:pos x="connsiteX1" y="connsiteY1"/>
              </a:cxn>
              <a:cxn ang="0">
                <a:pos x="connsiteX2" y="connsiteY2"/>
              </a:cxn>
            </a:cxnLst>
            <a:rect l="l" t="t" r="r" b="b"/>
            <a:pathLst>
              <a:path w="5098461" h="1357745">
                <a:moveTo>
                  <a:pt x="0" y="1357745"/>
                </a:moveTo>
                <a:cubicBezTo>
                  <a:pt x="1834573" y="1273463"/>
                  <a:pt x="3669146" y="1189182"/>
                  <a:pt x="4516582" y="962891"/>
                </a:cubicBezTo>
                <a:cubicBezTo>
                  <a:pt x="5364018" y="736600"/>
                  <a:pt x="5014191" y="202045"/>
                  <a:pt x="508461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G"/>
          </a:p>
        </p:txBody>
      </p:sp>
      <p:pic>
        <p:nvPicPr>
          <p:cNvPr id="20" name="Picture 19" descr="Shape&#10;&#10;Description automatically generated with low confidence">
            <a:extLst>
              <a:ext uri="{FF2B5EF4-FFF2-40B4-BE49-F238E27FC236}">
                <a16:creationId xmlns:a16="http://schemas.microsoft.com/office/drawing/2014/main" id="{F54B1F3C-7860-321C-4166-536487D5E103}"/>
              </a:ext>
            </a:extLst>
          </p:cNvPr>
          <p:cNvPicPr>
            <a:picLocks noChangeAspect="1"/>
          </p:cNvPicPr>
          <p:nvPr/>
        </p:nvPicPr>
        <p:blipFill>
          <a:blip r:embed="rId6">
            <a:duotone>
              <a:schemeClr val="bg2">
                <a:shade val="45000"/>
                <a:satMod val="135000"/>
              </a:schemeClr>
              <a:prstClr val="white"/>
            </a:duotone>
          </a:blip>
          <a:stretch>
            <a:fillRect/>
          </a:stretch>
        </p:blipFill>
        <p:spPr>
          <a:xfrm>
            <a:off x="5418654" y="206981"/>
            <a:ext cx="1992971" cy="1992971"/>
          </a:xfrm>
          <a:prstGeom prst="rect">
            <a:avLst/>
          </a:prstGeom>
        </p:spPr>
      </p:pic>
    </p:spTree>
    <p:extLst>
      <p:ext uri="{BB962C8B-B14F-4D97-AF65-F5344CB8AC3E}">
        <p14:creationId xmlns:p14="http://schemas.microsoft.com/office/powerpoint/2010/main" val="191651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strVal val="#ppt_w*0.70"/>
                                          </p:val>
                                        </p:tav>
                                        <p:tav tm="100000">
                                          <p:val>
                                            <p:strVal val="#ppt_w"/>
                                          </p:val>
                                        </p:tav>
                                      </p:tavLst>
                                    </p:anim>
                                    <p:anim calcmode="lin" valueType="num">
                                      <p:cBhvr>
                                        <p:cTn id="23" dur="1000" fill="hold"/>
                                        <p:tgtEl>
                                          <p:spTgt spid="15"/>
                                        </p:tgtEl>
                                        <p:attrNameLst>
                                          <p:attrName>ppt_h</p:attrName>
                                        </p:attrNameLst>
                                      </p:cBhvr>
                                      <p:tavLst>
                                        <p:tav tm="0">
                                          <p:val>
                                            <p:strVal val="#ppt_h"/>
                                          </p:val>
                                        </p:tav>
                                        <p:tav tm="100000">
                                          <p:val>
                                            <p:strVal val="#ppt_h"/>
                                          </p:val>
                                        </p:tav>
                                      </p:tavLst>
                                    </p:anim>
                                    <p:animEffect transition="in" filter="fade">
                                      <p:cBhvr>
                                        <p:cTn id="24" dur="1000"/>
                                        <p:tgtEl>
                                          <p:spTgt spid="15"/>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ppt_w</p:attrName>
                                        </p:attrNameLst>
                                      </p:cBhvr>
                                      <p:tavLst>
                                        <p:tav tm="0">
                                          <p:val>
                                            <p:strVal val="#ppt_w*0.70"/>
                                          </p:val>
                                        </p:tav>
                                        <p:tav tm="100000">
                                          <p:val>
                                            <p:strVal val="#ppt_w"/>
                                          </p:val>
                                        </p:tav>
                                      </p:tavLst>
                                    </p:anim>
                                    <p:anim calcmode="lin" valueType="num">
                                      <p:cBhvr>
                                        <p:cTn id="28" dur="1000" fill="hold"/>
                                        <p:tgtEl>
                                          <p:spTgt spid="16"/>
                                        </p:tgtEl>
                                        <p:attrNameLst>
                                          <p:attrName>ppt_h</p:attrName>
                                        </p:attrNameLst>
                                      </p:cBhvr>
                                      <p:tavLst>
                                        <p:tav tm="0">
                                          <p:val>
                                            <p:strVal val="#ppt_h"/>
                                          </p:val>
                                        </p:tav>
                                        <p:tav tm="100000">
                                          <p:val>
                                            <p:strVal val="#ppt_h"/>
                                          </p:val>
                                        </p:tav>
                                      </p:tavLst>
                                    </p:anim>
                                    <p:animEffect transition="in" filter="fade">
                                      <p:cBhvr>
                                        <p:cTn id="29" dur="1000"/>
                                        <p:tgtEl>
                                          <p:spTgt spid="16"/>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1000" fill="hold"/>
                                        <p:tgtEl>
                                          <p:spTgt spid="17"/>
                                        </p:tgtEl>
                                        <p:attrNameLst>
                                          <p:attrName>ppt_w</p:attrName>
                                        </p:attrNameLst>
                                      </p:cBhvr>
                                      <p:tavLst>
                                        <p:tav tm="0">
                                          <p:val>
                                            <p:strVal val="#ppt_w*0.70"/>
                                          </p:val>
                                        </p:tav>
                                        <p:tav tm="100000">
                                          <p:val>
                                            <p:strVal val="#ppt_w"/>
                                          </p:val>
                                        </p:tav>
                                      </p:tavLst>
                                    </p:anim>
                                    <p:anim calcmode="lin" valueType="num">
                                      <p:cBhvr>
                                        <p:cTn id="33" dur="1000" fill="hold"/>
                                        <p:tgtEl>
                                          <p:spTgt spid="17"/>
                                        </p:tgtEl>
                                        <p:attrNameLst>
                                          <p:attrName>ppt_h</p:attrName>
                                        </p:attrNameLst>
                                      </p:cBhvr>
                                      <p:tavLst>
                                        <p:tav tm="0">
                                          <p:val>
                                            <p:strVal val="#ppt_h"/>
                                          </p:val>
                                        </p:tav>
                                        <p:tav tm="100000">
                                          <p:val>
                                            <p:strVal val="#ppt_h"/>
                                          </p:val>
                                        </p:tav>
                                      </p:tavLst>
                                    </p:anim>
                                    <p:animEffect transition="in" filter="fade">
                                      <p:cBhvr>
                                        <p:cTn id="34" dur="1000"/>
                                        <p:tgtEl>
                                          <p:spTgt spid="17"/>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ppt_w</p:attrName>
                                        </p:attrNameLst>
                                      </p:cBhvr>
                                      <p:tavLst>
                                        <p:tav tm="0">
                                          <p:val>
                                            <p:strVal val="#ppt_w*0.70"/>
                                          </p:val>
                                        </p:tav>
                                        <p:tav tm="100000">
                                          <p:val>
                                            <p:strVal val="#ppt_w"/>
                                          </p:val>
                                        </p:tav>
                                      </p:tavLst>
                                    </p:anim>
                                    <p:anim calcmode="lin" valueType="num">
                                      <p:cBhvr>
                                        <p:cTn id="38" dur="1000" fill="hold"/>
                                        <p:tgtEl>
                                          <p:spTgt spid="18"/>
                                        </p:tgtEl>
                                        <p:attrNameLst>
                                          <p:attrName>ppt_h</p:attrName>
                                        </p:attrNameLst>
                                      </p:cBhvr>
                                      <p:tavLst>
                                        <p:tav tm="0">
                                          <p:val>
                                            <p:strVal val="#ppt_h"/>
                                          </p:val>
                                        </p:tav>
                                        <p:tav tm="100000">
                                          <p:val>
                                            <p:strVal val="#ppt_h"/>
                                          </p:val>
                                        </p:tav>
                                      </p:tavLst>
                                    </p:anim>
                                    <p:animEffect transition="in" filter="fade">
                                      <p:cBhvr>
                                        <p:cTn id="39" dur="10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4" y="1707675"/>
            <a:ext cx="7081255"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err="1"/>
              <a:t>Myklon</a:t>
            </a:r>
            <a:r>
              <a:rPr lang="en-US" dirty="0"/>
              <a:t> flow</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B85DA10-9D67-7EB7-6BF6-91A5491B5AB1}"/>
              </a:ext>
            </a:extLst>
          </p:cNvPr>
          <p:cNvSpPr txBox="1"/>
          <p:nvPr/>
        </p:nvSpPr>
        <p:spPr>
          <a:xfrm>
            <a:off x="912680" y="2395370"/>
            <a:ext cx="7730837" cy="2462213"/>
          </a:xfrm>
          <a:prstGeom prst="rect">
            <a:avLst/>
          </a:prstGeom>
          <a:noFill/>
        </p:spPr>
        <p:txBody>
          <a:bodyPr wrap="square" rtlCol="0">
            <a:spAutoFit/>
          </a:bodyPr>
          <a:lstStyle/>
          <a:p>
            <a:r>
              <a:rPr lang="en-BG" dirty="0">
                <a:solidFill>
                  <a:schemeClr val="bg1"/>
                </a:solidFill>
              </a:rPr>
              <a:t>Project Myklon uses ko (</a:t>
            </a:r>
            <a:r>
              <a:rPr lang="en-GB" dirty="0">
                <a:solidFill>
                  <a:schemeClr val="bg1"/>
                </a:solidFill>
                <a:hlinkClick r:id="rId3"/>
              </a:rPr>
              <a:t>https://github.com/ko-build/ko</a:t>
            </a:r>
            <a:r>
              <a:rPr lang="en-GB" dirty="0">
                <a:solidFill>
                  <a:schemeClr val="bg1"/>
                </a:solidFill>
              </a:rPr>
              <a:t>) to produce a </a:t>
            </a:r>
            <a:r>
              <a:rPr lang="en-GB" dirty="0" err="1">
                <a:solidFill>
                  <a:schemeClr val="bg1"/>
                </a:solidFill>
              </a:rPr>
              <a:t>tar.gz</a:t>
            </a:r>
            <a:r>
              <a:rPr lang="en-GB" dirty="0">
                <a:solidFill>
                  <a:schemeClr val="bg1"/>
                </a:solidFill>
              </a:rPr>
              <a:t> consumed by CRI</a:t>
            </a:r>
          </a:p>
          <a:p>
            <a:r>
              <a:rPr lang="en-GB" dirty="0">
                <a:solidFill>
                  <a:schemeClr val="bg1"/>
                </a:solidFill>
              </a:rPr>
              <a:t>Separate streams: </a:t>
            </a:r>
            <a:r>
              <a:rPr lang="en-GB" b="1" dirty="0">
                <a:solidFill>
                  <a:schemeClr val="bg1"/>
                </a:solidFill>
              </a:rPr>
              <a:t>build</a:t>
            </a:r>
            <a:r>
              <a:rPr lang="en-GB" dirty="0">
                <a:solidFill>
                  <a:schemeClr val="bg1"/>
                </a:solidFill>
              </a:rPr>
              <a:t> &amp; </a:t>
            </a:r>
            <a:r>
              <a:rPr lang="en-GB" b="1" dirty="0">
                <a:solidFill>
                  <a:schemeClr val="bg1"/>
                </a:solidFill>
              </a:rPr>
              <a:t>runtime</a:t>
            </a:r>
            <a:r>
              <a:rPr lang="en-GB" dirty="0">
                <a:solidFill>
                  <a:schemeClr val="bg1"/>
                </a:solidFill>
              </a:rPr>
              <a:t> (run)</a:t>
            </a:r>
            <a:endParaRPr lang="en-GB" b="1" dirty="0">
              <a:solidFill>
                <a:schemeClr val="bg1"/>
              </a:solidFill>
            </a:endParaRPr>
          </a:p>
          <a:p>
            <a:endParaRPr lang="en-GB" b="1" dirty="0">
              <a:solidFill>
                <a:schemeClr val="bg1"/>
              </a:solidFill>
            </a:endParaRPr>
          </a:p>
          <a:p>
            <a:endParaRPr lang="en-GB" b="1" dirty="0">
              <a:solidFill>
                <a:schemeClr val="bg1"/>
              </a:solidFill>
            </a:endParaRPr>
          </a:p>
          <a:p>
            <a:endParaRPr lang="en-GB" b="1" dirty="0">
              <a:solidFill>
                <a:schemeClr val="bg1"/>
              </a:solidFill>
            </a:endParaRPr>
          </a:p>
          <a:p>
            <a:endParaRPr lang="en-GB" b="1" dirty="0">
              <a:solidFill>
                <a:schemeClr val="bg1"/>
              </a:solidFill>
            </a:endParaRPr>
          </a:p>
          <a:p>
            <a:endParaRPr lang="en-GB" b="1" dirty="0">
              <a:solidFill>
                <a:schemeClr val="bg1"/>
              </a:solidFill>
            </a:endParaRPr>
          </a:p>
          <a:p>
            <a:r>
              <a:rPr lang="en-GB" dirty="0" err="1">
                <a:solidFill>
                  <a:schemeClr val="bg1"/>
                </a:solidFill>
              </a:rPr>
              <a:t>Buildpacks</a:t>
            </a:r>
            <a:r>
              <a:rPr lang="en-GB" dirty="0">
                <a:solidFill>
                  <a:schemeClr val="bg1"/>
                </a:solidFill>
              </a:rPr>
              <a:t> feeds what needs to be added as packages</a:t>
            </a:r>
          </a:p>
          <a:p>
            <a:r>
              <a:rPr lang="en-GB" dirty="0">
                <a:solidFill>
                  <a:schemeClr val="bg1"/>
                </a:solidFill>
              </a:rPr>
              <a:t>Each package is broken down to capabilities through capability-match matrix</a:t>
            </a:r>
          </a:p>
          <a:p>
            <a:r>
              <a:rPr lang="en-GB" dirty="0">
                <a:solidFill>
                  <a:schemeClr val="bg1"/>
                </a:solidFill>
              </a:rPr>
              <a:t>End result is an image minimum in size, easily-build and easily maintainable</a:t>
            </a:r>
          </a:p>
          <a:p>
            <a:r>
              <a:rPr lang="en-GB" dirty="0">
                <a:solidFill>
                  <a:schemeClr val="bg1"/>
                </a:solidFill>
              </a:rPr>
              <a:t>You don’t need Container Registry (Artifactory, Nexus, Hub etc.) – runtime</a:t>
            </a:r>
          </a:p>
        </p:txBody>
      </p:sp>
      <p:pic>
        <p:nvPicPr>
          <p:cNvPr id="5" name="Graphic 4">
            <a:extLst>
              <a:ext uri="{FF2B5EF4-FFF2-40B4-BE49-F238E27FC236}">
                <a16:creationId xmlns:a16="http://schemas.microsoft.com/office/drawing/2014/main" id="{48D657E5-D84E-0C85-601A-90E3CE2FEC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2350" y="2930525"/>
            <a:ext cx="952500" cy="952500"/>
          </a:xfrm>
          <a:prstGeom prst="rect">
            <a:avLst/>
          </a:prstGeom>
        </p:spPr>
      </p:pic>
      <p:sp>
        <p:nvSpPr>
          <p:cNvPr id="6" name="TextBox 5">
            <a:extLst>
              <a:ext uri="{FF2B5EF4-FFF2-40B4-BE49-F238E27FC236}">
                <a16:creationId xmlns:a16="http://schemas.microsoft.com/office/drawing/2014/main" id="{7EAF7A8A-00EA-0B51-453A-C3237261DAE1}"/>
              </a:ext>
            </a:extLst>
          </p:cNvPr>
          <p:cNvSpPr txBox="1"/>
          <p:nvPr/>
        </p:nvSpPr>
        <p:spPr>
          <a:xfrm rot="1711353">
            <a:off x="1056573" y="3361370"/>
            <a:ext cx="626335" cy="307777"/>
          </a:xfrm>
          <a:prstGeom prst="rect">
            <a:avLst/>
          </a:prstGeom>
          <a:noFill/>
        </p:spPr>
        <p:txBody>
          <a:bodyPr wrap="square" rtlCol="0">
            <a:spAutoFit/>
          </a:bodyPr>
          <a:lstStyle/>
          <a:p>
            <a:r>
              <a:rPr lang="en-BG" dirty="0">
                <a:solidFill>
                  <a:schemeClr val="bg1"/>
                </a:solidFill>
              </a:rPr>
              <a:t>build</a:t>
            </a:r>
          </a:p>
        </p:txBody>
      </p:sp>
      <p:pic>
        <p:nvPicPr>
          <p:cNvPr id="7" name="Graphic 6">
            <a:extLst>
              <a:ext uri="{FF2B5EF4-FFF2-40B4-BE49-F238E27FC236}">
                <a16:creationId xmlns:a16="http://schemas.microsoft.com/office/drawing/2014/main" id="{78F289C9-1E6F-18F9-3C86-5F56D9D472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775" y="2954438"/>
            <a:ext cx="952500" cy="952500"/>
          </a:xfrm>
          <a:prstGeom prst="rect">
            <a:avLst/>
          </a:prstGeom>
        </p:spPr>
      </p:pic>
      <p:sp>
        <p:nvSpPr>
          <p:cNvPr id="8" name="TextBox 7">
            <a:extLst>
              <a:ext uri="{FF2B5EF4-FFF2-40B4-BE49-F238E27FC236}">
                <a16:creationId xmlns:a16="http://schemas.microsoft.com/office/drawing/2014/main" id="{DA5CB08F-5630-B62F-6199-A58D7C0200CB}"/>
              </a:ext>
            </a:extLst>
          </p:cNvPr>
          <p:cNvSpPr txBox="1"/>
          <p:nvPr/>
        </p:nvSpPr>
        <p:spPr>
          <a:xfrm rot="1711353">
            <a:off x="2240118" y="3376643"/>
            <a:ext cx="453708" cy="307777"/>
          </a:xfrm>
          <a:prstGeom prst="rect">
            <a:avLst/>
          </a:prstGeom>
          <a:noFill/>
        </p:spPr>
        <p:txBody>
          <a:bodyPr wrap="square" rtlCol="0">
            <a:spAutoFit/>
          </a:bodyPr>
          <a:lstStyle/>
          <a:p>
            <a:r>
              <a:rPr lang="en-BG" dirty="0">
                <a:solidFill>
                  <a:schemeClr val="bg1"/>
                </a:solidFill>
              </a:rPr>
              <a:t>run</a:t>
            </a:r>
          </a:p>
        </p:txBody>
      </p:sp>
      <p:cxnSp>
        <p:nvCxnSpPr>
          <p:cNvPr id="11" name="Straight Connector 10">
            <a:extLst>
              <a:ext uri="{FF2B5EF4-FFF2-40B4-BE49-F238E27FC236}">
                <a16:creationId xmlns:a16="http://schemas.microsoft.com/office/drawing/2014/main" id="{E220048D-AB40-42E7-2277-7ECBF0D411E2}"/>
              </a:ext>
            </a:extLst>
          </p:cNvPr>
          <p:cNvCxnSpPr/>
          <p:nvPr/>
        </p:nvCxnSpPr>
        <p:spPr>
          <a:xfrm>
            <a:off x="2098964" y="2954438"/>
            <a:ext cx="0" cy="92858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 name="Google Shape;5587;p79">
            <a:extLst>
              <a:ext uri="{FF2B5EF4-FFF2-40B4-BE49-F238E27FC236}">
                <a16:creationId xmlns:a16="http://schemas.microsoft.com/office/drawing/2014/main" id="{6D798D70-7FE7-5A8E-AF11-ABFF1ADCB4AA}"/>
              </a:ext>
            </a:extLst>
          </p:cNvPr>
          <p:cNvGrpSpPr/>
          <p:nvPr/>
        </p:nvGrpSpPr>
        <p:grpSpPr>
          <a:xfrm>
            <a:off x="5599444" y="3500908"/>
            <a:ext cx="804565" cy="677795"/>
            <a:chOff x="7636443" y="1204988"/>
            <a:chExt cx="804565" cy="677795"/>
          </a:xfrm>
        </p:grpSpPr>
        <p:grpSp>
          <p:nvGrpSpPr>
            <p:cNvPr id="14" name="Google Shape;5588;p79">
              <a:extLst>
                <a:ext uri="{FF2B5EF4-FFF2-40B4-BE49-F238E27FC236}">
                  <a16:creationId xmlns:a16="http://schemas.microsoft.com/office/drawing/2014/main" id="{A07C7447-5ABD-3CD0-B170-2E27E26ED720}"/>
                </a:ext>
              </a:extLst>
            </p:cNvPr>
            <p:cNvGrpSpPr/>
            <p:nvPr/>
          </p:nvGrpSpPr>
          <p:grpSpPr>
            <a:xfrm>
              <a:off x="7636443" y="1509705"/>
              <a:ext cx="804565" cy="373078"/>
              <a:chOff x="7636443" y="1509705"/>
              <a:chExt cx="804565" cy="373078"/>
            </a:xfrm>
          </p:grpSpPr>
          <p:sp>
            <p:nvSpPr>
              <p:cNvPr id="24" name="Google Shape;5589;p79">
                <a:extLst>
                  <a:ext uri="{FF2B5EF4-FFF2-40B4-BE49-F238E27FC236}">
                    <a16:creationId xmlns:a16="http://schemas.microsoft.com/office/drawing/2014/main" id="{BD7D1006-8D1B-B445-C34F-18F702FDACC1}"/>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90;p79">
                <a:extLst>
                  <a:ext uri="{FF2B5EF4-FFF2-40B4-BE49-F238E27FC236}">
                    <a16:creationId xmlns:a16="http://schemas.microsoft.com/office/drawing/2014/main" id="{12EAC1E8-4F3C-ED5F-A165-02D3A132497C}"/>
                  </a:ext>
                </a:extLst>
              </p:cNvPr>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5591;p79">
              <a:extLst>
                <a:ext uri="{FF2B5EF4-FFF2-40B4-BE49-F238E27FC236}">
                  <a16:creationId xmlns:a16="http://schemas.microsoft.com/office/drawing/2014/main" id="{FA7D2A69-CA85-DE6F-42FC-21C5FCC49F1B}"/>
                </a:ext>
              </a:extLst>
            </p:cNvPr>
            <p:cNvGrpSpPr/>
            <p:nvPr/>
          </p:nvGrpSpPr>
          <p:grpSpPr>
            <a:xfrm>
              <a:off x="7636443" y="1408133"/>
              <a:ext cx="804565" cy="373078"/>
              <a:chOff x="7636443" y="1408133"/>
              <a:chExt cx="804565" cy="373078"/>
            </a:xfrm>
          </p:grpSpPr>
          <p:sp>
            <p:nvSpPr>
              <p:cNvPr id="22" name="Google Shape;5592;p79">
                <a:extLst>
                  <a:ext uri="{FF2B5EF4-FFF2-40B4-BE49-F238E27FC236}">
                    <a16:creationId xmlns:a16="http://schemas.microsoft.com/office/drawing/2014/main" id="{0BFE6473-2E57-3713-BF0D-55A10B3AA3A2}"/>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93;p79">
                <a:extLst>
                  <a:ext uri="{FF2B5EF4-FFF2-40B4-BE49-F238E27FC236}">
                    <a16:creationId xmlns:a16="http://schemas.microsoft.com/office/drawing/2014/main" id="{5F1A0E45-06C0-A049-EF7B-A45472E3D22A}"/>
                  </a:ext>
                </a:extLst>
              </p:cNvPr>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594;p79">
              <a:extLst>
                <a:ext uri="{FF2B5EF4-FFF2-40B4-BE49-F238E27FC236}">
                  <a16:creationId xmlns:a16="http://schemas.microsoft.com/office/drawing/2014/main" id="{DC756074-C37E-DB5C-4BAC-EA1A54C62593}"/>
                </a:ext>
              </a:extLst>
            </p:cNvPr>
            <p:cNvGrpSpPr/>
            <p:nvPr/>
          </p:nvGrpSpPr>
          <p:grpSpPr>
            <a:xfrm>
              <a:off x="7636443" y="1306560"/>
              <a:ext cx="804565" cy="373078"/>
              <a:chOff x="7636443" y="1306560"/>
              <a:chExt cx="804565" cy="373078"/>
            </a:xfrm>
          </p:grpSpPr>
          <p:sp>
            <p:nvSpPr>
              <p:cNvPr id="20" name="Google Shape;5595;p79">
                <a:extLst>
                  <a:ext uri="{FF2B5EF4-FFF2-40B4-BE49-F238E27FC236}">
                    <a16:creationId xmlns:a16="http://schemas.microsoft.com/office/drawing/2014/main" id="{7EE3EED0-DECD-1261-6DF9-D3370A959DD7}"/>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96;p79">
                <a:extLst>
                  <a:ext uri="{FF2B5EF4-FFF2-40B4-BE49-F238E27FC236}">
                    <a16:creationId xmlns:a16="http://schemas.microsoft.com/office/drawing/2014/main" id="{87A12245-7F46-9083-67CC-72093D5ED9BD}"/>
                  </a:ext>
                </a:extLst>
              </p:cNvPr>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597;p79">
              <a:extLst>
                <a:ext uri="{FF2B5EF4-FFF2-40B4-BE49-F238E27FC236}">
                  <a16:creationId xmlns:a16="http://schemas.microsoft.com/office/drawing/2014/main" id="{726295D7-F465-F6E0-B4CD-E730A0291AD5}"/>
                </a:ext>
              </a:extLst>
            </p:cNvPr>
            <p:cNvGrpSpPr/>
            <p:nvPr/>
          </p:nvGrpSpPr>
          <p:grpSpPr>
            <a:xfrm>
              <a:off x="7636443" y="1204988"/>
              <a:ext cx="804565" cy="373078"/>
              <a:chOff x="7636443" y="1204988"/>
              <a:chExt cx="804565" cy="373078"/>
            </a:xfrm>
          </p:grpSpPr>
          <p:sp>
            <p:nvSpPr>
              <p:cNvPr id="18" name="Google Shape;5598;p79">
                <a:extLst>
                  <a:ext uri="{FF2B5EF4-FFF2-40B4-BE49-F238E27FC236}">
                    <a16:creationId xmlns:a16="http://schemas.microsoft.com/office/drawing/2014/main" id="{CA0BF5B9-1D74-95AE-0021-76E4207B6257}"/>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99;p79">
                <a:extLst>
                  <a:ext uri="{FF2B5EF4-FFF2-40B4-BE49-F238E27FC236}">
                    <a16:creationId xmlns:a16="http://schemas.microsoft.com/office/drawing/2014/main" id="{6CC2C813-5F9B-B9E7-BDD7-472F9DB0167B}"/>
                  </a:ext>
                </a:extLst>
              </p:cNvPr>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9148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4" y="1707675"/>
            <a:ext cx="7081255"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err="1"/>
              <a:t>Myklon</a:t>
            </a:r>
            <a:r>
              <a:rPr lang="en-US" dirty="0"/>
              <a:t> CI/CD</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B85DA10-9D67-7EB7-6BF6-91A5491B5AB1}"/>
              </a:ext>
            </a:extLst>
          </p:cNvPr>
          <p:cNvSpPr txBox="1"/>
          <p:nvPr/>
        </p:nvSpPr>
        <p:spPr>
          <a:xfrm>
            <a:off x="912680" y="2395370"/>
            <a:ext cx="7730837" cy="2031325"/>
          </a:xfrm>
          <a:prstGeom prst="rect">
            <a:avLst/>
          </a:prstGeom>
          <a:noFill/>
        </p:spPr>
        <p:txBody>
          <a:bodyPr wrap="square" rtlCol="0">
            <a:spAutoFit/>
          </a:bodyPr>
          <a:lstStyle/>
          <a:p>
            <a:r>
              <a:rPr lang="en-US" dirty="0">
                <a:solidFill>
                  <a:schemeClr val="bg1"/>
                </a:solidFill>
              </a:rPr>
              <a:t>Repositories cross-reference centralized repository. Execute child-job prior build.</a:t>
            </a:r>
          </a:p>
          <a:p>
            <a:r>
              <a:rPr lang="en-US" dirty="0">
                <a:solidFill>
                  <a:schemeClr val="bg1"/>
                </a:solidFill>
              </a:rPr>
              <a:t>A </a:t>
            </a:r>
            <a:r>
              <a:rPr lang="en-US" dirty="0" err="1">
                <a:solidFill>
                  <a:schemeClr val="bg1"/>
                </a:solidFill>
              </a:rPr>
              <a:t>reproducable</a:t>
            </a:r>
            <a:r>
              <a:rPr lang="en-US" dirty="0">
                <a:solidFill>
                  <a:schemeClr val="bg1"/>
                </a:solidFill>
              </a:rPr>
              <a:t> YAML-spec is created for the required image for that specific repository</a:t>
            </a:r>
          </a:p>
          <a:p>
            <a:r>
              <a:rPr lang="en-US" dirty="0">
                <a:solidFill>
                  <a:schemeClr val="bg1"/>
                </a:solidFill>
              </a:rPr>
              <a:t>It consist of two YAML file specification – one for </a:t>
            </a:r>
            <a:r>
              <a:rPr lang="en-US" b="1" dirty="0">
                <a:solidFill>
                  <a:schemeClr val="bg1"/>
                </a:solidFill>
              </a:rPr>
              <a:t>build</a:t>
            </a:r>
            <a:r>
              <a:rPr lang="en-US" dirty="0">
                <a:solidFill>
                  <a:schemeClr val="bg1"/>
                </a:solidFill>
              </a:rPr>
              <a:t> and one for </a:t>
            </a:r>
            <a:r>
              <a:rPr lang="en-US" b="1" dirty="0">
                <a:solidFill>
                  <a:schemeClr val="bg1"/>
                </a:solidFill>
              </a:rPr>
              <a:t>runtime</a:t>
            </a:r>
            <a:endParaRPr lang="en-GB" b="1" dirty="0">
              <a:solidFill>
                <a:schemeClr val="bg1"/>
              </a:solidFill>
            </a:endParaRPr>
          </a:p>
          <a:p>
            <a:r>
              <a:rPr lang="en-GB" dirty="0">
                <a:solidFill>
                  <a:schemeClr val="bg1"/>
                </a:solidFill>
              </a:rPr>
              <a:t>All images are signed with timestamp and build on-the-fly. No artifact storage, no ECR</a:t>
            </a:r>
          </a:p>
          <a:p>
            <a:r>
              <a:rPr lang="en-GB" b="1" dirty="0">
                <a:solidFill>
                  <a:schemeClr val="bg1"/>
                </a:solidFill>
              </a:rPr>
              <a:t>Image size is drastically lower – nginx 56mb </a:t>
            </a:r>
            <a:r>
              <a:rPr lang="en-GB" b="1" dirty="0">
                <a:solidFill>
                  <a:schemeClr val="bg1"/>
                </a:solidFill>
                <a:sym typeface="Wingdings" pitchFamily="2" charset="2"/>
              </a:rPr>
              <a:t> 3.8mb</a:t>
            </a:r>
          </a:p>
          <a:p>
            <a:r>
              <a:rPr lang="en-GB" b="1" dirty="0">
                <a:solidFill>
                  <a:schemeClr val="bg1"/>
                </a:solidFill>
                <a:sym typeface="Wingdings" pitchFamily="2" charset="2"/>
              </a:rPr>
              <a:t>Any k8s definition (</a:t>
            </a:r>
            <a:r>
              <a:rPr lang="en-GB" b="1" dirty="0" err="1">
                <a:solidFill>
                  <a:schemeClr val="bg1"/>
                </a:solidFill>
                <a:sym typeface="Wingdings" pitchFamily="2" charset="2"/>
              </a:rPr>
              <a:t>yaml</a:t>
            </a:r>
            <a:r>
              <a:rPr lang="en-GB" b="1" dirty="0">
                <a:solidFill>
                  <a:schemeClr val="bg1"/>
                </a:solidFill>
                <a:sym typeface="Wingdings" pitchFamily="2" charset="2"/>
              </a:rPr>
              <a:t>) image can be fed with reference to </a:t>
            </a:r>
            <a:r>
              <a:rPr lang="en-GB" b="1" dirty="0" err="1">
                <a:solidFill>
                  <a:schemeClr val="bg1"/>
                </a:solidFill>
                <a:sym typeface="Wingdings" pitchFamily="2" charset="2"/>
              </a:rPr>
              <a:t>yaml</a:t>
            </a:r>
            <a:r>
              <a:rPr lang="en-GB" b="1" dirty="0">
                <a:solidFill>
                  <a:schemeClr val="bg1"/>
                </a:solidFill>
                <a:sym typeface="Wingdings" pitchFamily="2" charset="2"/>
              </a:rPr>
              <a:t>-file with timestamp</a:t>
            </a:r>
            <a:endParaRPr lang="en-GB" b="1" dirty="0">
              <a:solidFill>
                <a:schemeClr val="bg1"/>
              </a:solidFill>
            </a:endParaRPr>
          </a:p>
          <a:p>
            <a:endParaRPr lang="en-GB" b="1" dirty="0">
              <a:solidFill>
                <a:schemeClr val="bg1"/>
              </a:solidFill>
            </a:endParaRPr>
          </a:p>
          <a:p>
            <a:endParaRPr lang="en-GB" b="1" dirty="0">
              <a:solidFill>
                <a:schemeClr val="bg1"/>
              </a:solidFill>
            </a:endParaRPr>
          </a:p>
          <a:p>
            <a:endParaRPr lang="en-GB" b="1" dirty="0">
              <a:solidFill>
                <a:schemeClr val="bg1"/>
              </a:solidFill>
            </a:endParaRPr>
          </a:p>
        </p:txBody>
      </p:sp>
      <p:grpSp>
        <p:nvGrpSpPr>
          <p:cNvPr id="2" name="Google Shape;5862;p79">
            <a:extLst>
              <a:ext uri="{FF2B5EF4-FFF2-40B4-BE49-F238E27FC236}">
                <a16:creationId xmlns:a16="http://schemas.microsoft.com/office/drawing/2014/main" id="{E3EB7957-3876-85B6-C2C4-31AA226D0775}"/>
              </a:ext>
            </a:extLst>
          </p:cNvPr>
          <p:cNvGrpSpPr/>
          <p:nvPr/>
        </p:nvGrpSpPr>
        <p:grpSpPr>
          <a:xfrm>
            <a:off x="4778098" y="1651941"/>
            <a:ext cx="1317459" cy="684168"/>
            <a:chOff x="238125" y="999450"/>
            <a:chExt cx="7140700" cy="3708225"/>
          </a:xfrm>
        </p:grpSpPr>
        <p:sp>
          <p:nvSpPr>
            <p:cNvPr id="4" name="Google Shape;5863;p79">
              <a:extLst>
                <a:ext uri="{FF2B5EF4-FFF2-40B4-BE49-F238E27FC236}">
                  <a16:creationId xmlns:a16="http://schemas.microsoft.com/office/drawing/2014/main" id="{BF224AAC-DFFD-DA7B-10DB-FC841140FE68}"/>
                </a:ext>
              </a:extLst>
            </p:cNvPr>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64;p79">
              <a:extLst>
                <a:ext uri="{FF2B5EF4-FFF2-40B4-BE49-F238E27FC236}">
                  <a16:creationId xmlns:a16="http://schemas.microsoft.com/office/drawing/2014/main" id="{EE334FB6-4891-F44D-121F-FEF43C554394}"/>
                </a:ext>
              </a:extLst>
            </p:cNvPr>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65;p79">
              <a:extLst>
                <a:ext uri="{FF2B5EF4-FFF2-40B4-BE49-F238E27FC236}">
                  <a16:creationId xmlns:a16="http://schemas.microsoft.com/office/drawing/2014/main" id="{67546E2E-0630-93B6-B33C-05662DFF1C60}"/>
                </a:ext>
              </a:extLst>
            </p:cNvPr>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66;p79">
              <a:extLst>
                <a:ext uri="{FF2B5EF4-FFF2-40B4-BE49-F238E27FC236}">
                  <a16:creationId xmlns:a16="http://schemas.microsoft.com/office/drawing/2014/main" id="{28B6916C-786C-23FF-FEA4-9A0248CE220E}"/>
                </a:ext>
              </a:extLst>
            </p:cNvPr>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67;p79">
              <a:extLst>
                <a:ext uri="{FF2B5EF4-FFF2-40B4-BE49-F238E27FC236}">
                  <a16:creationId xmlns:a16="http://schemas.microsoft.com/office/drawing/2014/main" id="{6BC516A9-5855-97A2-8677-5E7E2AB57253}"/>
                </a:ext>
              </a:extLst>
            </p:cNvPr>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68;p79">
              <a:extLst>
                <a:ext uri="{FF2B5EF4-FFF2-40B4-BE49-F238E27FC236}">
                  <a16:creationId xmlns:a16="http://schemas.microsoft.com/office/drawing/2014/main" id="{ADE64D13-B7C1-2742-75A7-76A09DE23801}"/>
                </a:ext>
              </a:extLst>
            </p:cNvPr>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69;p79">
              <a:extLst>
                <a:ext uri="{FF2B5EF4-FFF2-40B4-BE49-F238E27FC236}">
                  <a16:creationId xmlns:a16="http://schemas.microsoft.com/office/drawing/2014/main" id="{A934D1E8-BD27-8948-E707-F2CDA788583A}"/>
                </a:ext>
              </a:extLst>
            </p:cNvPr>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70;p79">
              <a:extLst>
                <a:ext uri="{FF2B5EF4-FFF2-40B4-BE49-F238E27FC236}">
                  <a16:creationId xmlns:a16="http://schemas.microsoft.com/office/drawing/2014/main" id="{46EC0868-D12E-888B-32A3-E9236833A726}"/>
                </a:ext>
              </a:extLst>
            </p:cNvPr>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71;p79">
              <a:extLst>
                <a:ext uri="{FF2B5EF4-FFF2-40B4-BE49-F238E27FC236}">
                  <a16:creationId xmlns:a16="http://schemas.microsoft.com/office/drawing/2014/main" id="{75EE1A5A-5CF3-FCDE-5227-E11AFF187B47}"/>
                </a:ext>
              </a:extLst>
            </p:cNvPr>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479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6" name="Google Shape;1842;p66">
            <a:extLst>
              <a:ext uri="{FF2B5EF4-FFF2-40B4-BE49-F238E27FC236}">
                <a16:creationId xmlns:a16="http://schemas.microsoft.com/office/drawing/2014/main" id="{5836D63E-CA03-26BC-D239-8762CD80064C}"/>
              </a:ext>
            </a:extLst>
          </p:cNvPr>
          <p:cNvSpPr txBox="1">
            <a:spLocks/>
          </p:cNvSpPr>
          <p:nvPr/>
        </p:nvSpPr>
        <p:spPr>
          <a:xfrm>
            <a:off x="1045725" y="721450"/>
            <a:ext cx="4284000" cy="71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1pPr>
            <a:lvl2pPr marR="0" lvl="1"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2pPr>
            <a:lvl3pPr marR="0" lvl="2"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3pPr>
            <a:lvl4pPr marR="0" lvl="3"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4pPr>
            <a:lvl5pPr marR="0" lvl="4"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5pPr>
            <a:lvl6pPr marR="0" lvl="5"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6pPr>
            <a:lvl7pPr marR="0" lvl="6"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7pPr>
            <a:lvl8pPr marR="0" lvl="7"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8pPr>
            <a:lvl9pPr marR="0" lvl="8" algn="l" rtl="0">
              <a:lnSpc>
                <a:spcPct val="100000"/>
              </a:lnSpc>
              <a:spcBef>
                <a:spcPts val="0"/>
              </a:spcBef>
              <a:spcAft>
                <a:spcPts val="0"/>
              </a:spcAft>
              <a:buClr>
                <a:schemeClr val="lt2"/>
              </a:buClr>
              <a:buSzPts val="3000"/>
              <a:buFont typeface="Bai Jamjuree"/>
              <a:buNone/>
              <a:defRPr sz="3000" b="1" i="0" u="none" strike="noStrike" cap="none">
                <a:solidFill>
                  <a:schemeClr val="lt2"/>
                </a:solidFill>
                <a:latin typeface="Bai Jamjuree"/>
                <a:ea typeface="Bai Jamjuree"/>
                <a:cs typeface="Bai Jamjuree"/>
                <a:sym typeface="Bai Jamjuree"/>
              </a:defRPr>
            </a:lvl9pPr>
          </a:lstStyle>
          <a:p>
            <a:r>
              <a:rPr lang="en-GB" dirty="0"/>
              <a:t>THANKS!</a:t>
            </a:r>
          </a:p>
        </p:txBody>
      </p:sp>
      <p:sp>
        <p:nvSpPr>
          <p:cNvPr id="7" name="Google Shape;1843;p66">
            <a:extLst>
              <a:ext uri="{FF2B5EF4-FFF2-40B4-BE49-F238E27FC236}">
                <a16:creationId xmlns:a16="http://schemas.microsoft.com/office/drawing/2014/main" id="{5FA79CBF-B414-BA07-89ED-C5F74293BDA1}"/>
              </a:ext>
            </a:extLst>
          </p:cNvPr>
          <p:cNvSpPr txBox="1">
            <a:spLocks noGrp="1"/>
          </p:cNvSpPr>
          <p:nvPr>
            <p:ph type="subTitle" idx="1"/>
          </p:nvPr>
        </p:nvSpPr>
        <p:spPr>
          <a:xfrm>
            <a:off x="1045725" y="1587320"/>
            <a:ext cx="3884400" cy="10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Bai Jamjuree"/>
                <a:ea typeface="Bai Jamjuree"/>
                <a:cs typeface="Bai Jamjuree"/>
                <a:sym typeface="Bai Jamjuree"/>
              </a:rPr>
              <a:t>DO YOU HAVE ANY QUESTIONS?</a:t>
            </a:r>
            <a:endParaRPr sz="1800" dirty="0"/>
          </a:p>
          <a:p>
            <a:pPr marL="0" lvl="0" indent="0" algn="l" rtl="0">
              <a:spcBef>
                <a:spcPts val="1000"/>
              </a:spcBef>
              <a:spcAft>
                <a:spcPts val="0"/>
              </a:spcAft>
              <a:buNone/>
            </a:pPr>
            <a:r>
              <a:rPr lang="en-US" dirty="0" err="1"/>
              <a:t>vbonev@vmware.com</a:t>
            </a:r>
            <a:endParaRPr dirty="0"/>
          </a:p>
        </p:txBody>
      </p:sp>
      <p:grpSp>
        <p:nvGrpSpPr>
          <p:cNvPr id="8" name="Google Shape;1845;p66">
            <a:extLst>
              <a:ext uri="{FF2B5EF4-FFF2-40B4-BE49-F238E27FC236}">
                <a16:creationId xmlns:a16="http://schemas.microsoft.com/office/drawing/2014/main" id="{593F5E37-7CE6-3768-9811-DFB61FD81468}"/>
              </a:ext>
            </a:extLst>
          </p:cNvPr>
          <p:cNvGrpSpPr/>
          <p:nvPr/>
        </p:nvGrpSpPr>
        <p:grpSpPr>
          <a:xfrm>
            <a:off x="1146600" y="2930745"/>
            <a:ext cx="387661" cy="387661"/>
            <a:chOff x="1379798" y="1723250"/>
            <a:chExt cx="397887" cy="397887"/>
          </a:xfrm>
        </p:grpSpPr>
        <p:sp>
          <p:nvSpPr>
            <p:cNvPr id="9" name="Google Shape;1846;p66">
              <a:extLst>
                <a:ext uri="{FF2B5EF4-FFF2-40B4-BE49-F238E27FC236}">
                  <a16:creationId xmlns:a16="http://schemas.microsoft.com/office/drawing/2014/main" id="{C24333D5-E0A4-C449-9978-AC8EC943CC5A}"/>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47;p66">
              <a:extLst>
                <a:ext uri="{FF2B5EF4-FFF2-40B4-BE49-F238E27FC236}">
                  <a16:creationId xmlns:a16="http://schemas.microsoft.com/office/drawing/2014/main" id="{BF718E46-32BD-0FF1-23FD-8F64B1F035BE}"/>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48;p66">
              <a:extLst>
                <a:ext uri="{FF2B5EF4-FFF2-40B4-BE49-F238E27FC236}">
                  <a16:creationId xmlns:a16="http://schemas.microsoft.com/office/drawing/2014/main" id="{35BE0A62-2041-D0D6-37D4-0C745D323E52}"/>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49;p66">
              <a:extLst>
                <a:ext uri="{FF2B5EF4-FFF2-40B4-BE49-F238E27FC236}">
                  <a16:creationId xmlns:a16="http://schemas.microsoft.com/office/drawing/2014/main" id="{CDFB8788-5999-525C-F774-547458328F1C}"/>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860;p66">
            <a:extLst>
              <a:ext uri="{FF2B5EF4-FFF2-40B4-BE49-F238E27FC236}">
                <a16:creationId xmlns:a16="http://schemas.microsoft.com/office/drawing/2014/main" id="{5D0DAA88-6B54-119E-1B58-88DAF59819A9}"/>
              </a:ext>
            </a:extLst>
          </p:cNvPr>
          <p:cNvGrpSpPr/>
          <p:nvPr/>
        </p:nvGrpSpPr>
        <p:grpSpPr>
          <a:xfrm>
            <a:off x="6561300" y="1793838"/>
            <a:ext cx="1436100" cy="2444275"/>
            <a:chOff x="6561300" y="1349613"/>
            <a:chExt cx="1436100" cy="2444275"/>
          </a:xfrm>
        </p:grpSpPr>
        <p:grpSp>
          <p:nvGrpSpPr>
            <p:cNvPr id="14" name="Google Shape;1861;p66">
              <a:extLst>
                <a:ext uri="{FF2B5EF4-FFF2-40B4-BE49-F238E27FC236}">
                  <a16:creationId xmlns:a16="http://schemas.microsoft.com/office/drawing/2014/main" id="{C33FB5D1-0D95-AD8D-1ED0-C6D950FE8CCF}"/>
                </a:ext>
              </a:extLst>
            </p:cNvPr>
            <p:cNvGrpSpPr/>
            <p:nvPr/>
          </p:nvGrpSpPr>
          <p:grpSpPr>
            <a:xfrm rot="10800000">
              <a:off x="6561300" y="1349613"/>
              <a:ext cx="1242400" cy="571350"/>
              <a:chOff x="6752875" y="2675238"/>
              <a:chExt cx="1242400" cy="571350"/>
            </a:xfrm>
          </p:grpSpPr>
          <p:sp>
            <p:nvSpPr>
              <p:cNvPr id="16" name="Google Shape;1862;p66">
                <a:extLst>
                  <a:ext uri="{FF2B5EF4-FFF2-40B4-BE49-F238E27FC236}">
                    <a16:creationId xmlns:a16="http://schemas.microsoft.com/office/drawing/2014/main" id="{5A4938D7-F543-D9C0-14DF-EB68B3ABC4A3}"/>
                  </a:ext>
                </a:extLst>
              </p:cNvPr>
              <p:cNvSpPr/>
              <p:nvPr/>
            </p:nvSpPr>
            <p:spPr>
              <a:xfrm>
                <a:off x="6752875" y="3139788"/>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63;p66">
                <a:extLst>
                  <a:ext uri="{FF2B5EF4-FFF2-40B4-BE49-F238E27FC236}">
                    <a16:creationId xmlns:a16="http://schemas.microsoft.com/office/drawing/2014/main" id="{C945A6DA-52FE-0E8F-84CA-BB3BCED86E9F}"/>
                  </a:ext>
                </a:extLst>
              </p:cNvPr>
              <p:cNvSpPr/>
              <p:nvPr/>
            </p:nvSpPr>
            <p:spPr>
              <a:xfrm>
                <a:off x="7537350" y="2675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64;p66">
                <a:extLst>
                  <a:ext uri="{FF2B5EF4-FFF2-40B4-BE49-F238E27FC236}">
                    <a16:creationId xmlns:a16="http://schemas.microsoft.com/office/drawing/2014/main" id="{3FDF5A50-CE92-4635-86CD-AC7B1C0C4773}"/>
                  </a:ext>
                </a:extLst>
              </p:cNvPr>
              <p:cNvSpPr/>
              <p:nvPr/>
            </p:nvSpPr>
            <p:spPr>
              <a:xfrm>
                <a:off x="7888475" y="2675238"/>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865;p66">
              <a:extLst>
                <a:ext uri="{FF2B5EF4-FFF2-40B4-BE49-F238E27FC236}">
                  <a16:creationId xmlns:a16="http://schemas.microsoft.com/office/drawing/2014/main" id="{FC916C50-BEB3-AC57-6F69-CABEF95A0B8E}"/>
                </a:ext>
              </a:extLst>
            </p:cNvPr>
            <p:cNvSpPr/>
            <p:nvPr/>
          </p:nvSpPr>
          <p:spPr>
            <a:xfrm>
              <a:off x="6561300" y="2357788"/>
              <a:ext cx="1436100" cy="1436100"/>
            </a:xfrm>
            <a:prstGeom prst="donut">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866;p66">
            <a:extLst>
              <a:ext uri="{FF2B5EF4-FFF2-40B4-BE49-F238E27FC236}">
                <a16:creationId xmlns:a16="http://schemas.microsoft.com/office/drawing/2014/main" id="{22701258-3C70-6F45-52B3-543BE164BEDC}"/>
              </a:ext>
            </a:extLst>
          </p:cNvPr>
          <p:cNvGrpSpPr/>
          <p:nvPr/>
        </p:nvGrpSpPr>
        <p:grpSpPr>
          <a:xfrm>
            <a:off x="6310900" y="854275"/>
            <a:ext cx="1936900" cy="457916"/>
            <a:chOff x="238125" y="1085200"/>
            <a:chExt cx="1936900" cy="686325"/>
          </a:xfrm>
        </p:grpSpPr>
        <p:sp>
          <p:nvSpPr>
            <p:cNvPr id="20" name="Google Shape;1867;p66">
              <a:extLst>
                <a:ext uri="{FF2B5EF4-FFF2-40B4-BE49-F238E27FC236}">
                  <a16:creationId xmlns:a16="http://schemas.microsoft.com/office/drawing/2014/main" id="{871E89C1-69D6-0679-7E3B-E994BC261A51}"/>
                </a:ext>
              </a:extLst>
            </p:cNvPr>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68;p66">
              <a:extLst>
                <a:ext uri="{FF2B5EF4-FFF2-40B4-BE49-F238E27FC236}">
                  <a16:creationId xmlns:a16="http://schemas.microsoft.com/office/drawing/2014/main" id="{E8F1280E-E80D-2BF6-11C9-58FFD5D2972C}"/>
                </a:ext>
              </a:extLst>
            </p:cNvPr>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69;p66">
              <a:extLst>
                <a:ext uri="{FF2B5EF4-FFF2-40B4-BE49-F238E27FC236}">
                  <a16:creationId xmlns:a16="http://schemas.microsoft.com/office/drawing/2014/main" id="{FD34C373-306C-8718-749D-27155FC1CBFD}"/>
                </a:ext>
              </a:extLst>
            </p:cNvPr>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70;p66">
              <a:extLst>
                <a:ext uri="{FF2B5EF4-FFF2-40B4-BE49-F238E27FC236}">
                  <a16:creationId xmlns:a16="http://schemas.microsoft.com/office/drawing/2014/main" id="{D215005F-BB71-EFCD-88CB-812BD2CA0891}"/>
                </a:ext>
              </a:extLst>
            </p:cNvPr>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71;p66">
              <a:extLst>
                <a:ext uri="{FF2B5EF4-FFF2-40B4-BE49-F238E27FC236}">
                  <a16:creationId xmlns:a16="http://schemas.microsoft.com/office/drawing/2014/main" id="{F7A7D2CF-E8AE-CAB2-18D7-1012861B1B41}"/>
                </a:ext>
              </a:extLst>
            </p:cNvPr>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72;p66">
              <a:extLst>
                <a:ext uri="{FF2B5EF4-FFF2-40B4-BE49-F238E27FC236}">
                  <a16:creationId xmlns:a16="http://schemas.microsoft.com/office/drawing/2014/main" id="{F4F6F0A4-18DA-70AF-F2C5-692A263C8618}"/>
                </a:ext>
              </a:extLst>
            </p:cNvPr>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73;p66">
              <a:extLst>
                <a:ext uri="{FF2B5EF4-FFF2-40B4-BE49-F238E27FC236}">
                  <a16:creationId xmlns:a16="http://schemas.microsoft.com/office/drawing/2014/main" id="{D94D87C9-9FCC-720C-0A26-C4899DB2D3C8}"/>
                </a:ext>
              </a:extLst>
            </p:cNvPr>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74;p66">
              <a:extLst>
                <a:ext uri="{FF2B5EF4-FFF2-40B4-BE49-F238E27FC236}">
                  <a16:creationId xmlns:a16="http://schemas.microsoft.com/office/drawing/2014/main" id="{38FD5B1A-548D-6EFC-91BE-78BFFE411E71}"/>
                </a:ext>
              </a:extLst>
            </p:cNvPr>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75;p66">
              <a:extLst>
                <a:ext uri="{FF2B5EF4-FFF2-40B4-BE49-F238E27FC236}">
                  <a16:creationId xmlns:a16="http://schemas.microsoft.com/office/drawing/2014/main" id="{4538BC7B-3F96-EFDD-EC36-2FD63DDA6DC2}"/>
                </a:ext>
              </a:extLst>
            </p:cNvPr>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76;p66">
              <a:extLst>
                <a:ext uri="{FF2B5EF4-FFF2-40B4-BE49-F238E27FC236}">
                  <a16:creationId xmlns:a16="http://schemas.microsoft.com/office/drawing/2014/main" id="{2EBA0513-83A1-2638-05C7-AB54158F48EA}"/>
                </a:ext>
              </a:extLst>
            </p:cNvPr>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7;p66">
              <a:extLst>
                <a:ext uri="{FF2B5EF4-FFF2-40B4-BE49-F238E27FC236}">
                  <a16:creationId xmlns:a16="http://schemas.microsoft.com/office/drawing/2014/main" id="{805CFBA6-B71F-17BF-5770-02971F6D4F30}"/>
                </a:ext>
              </a:extLst>
            </p:cNvPr>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78;p66">
              <a:extLst>
                <a:ext uri="{FF2B5EF4-FFF2-40B4-BE49-F238E27FC236}">
                  <a16:creationId xmlns:a16="http://schemas.microsoft.com/office/drawing/2014/main" id="{ED6235A6-1420-D83D-0C97-E7339221C7A9}"/>
                </a:ext>
              </a:extLst>
            </p:cNvPr>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79;p66">
              <a:extLst>
                <a:ext uri="{FF2B5EF4-FFF2-40B4-BE49-F238E27FC236}">
                  <a16:creationId xmlns:a16="http://schemas.microsoft.com/office/drawing/2014/main" id="{1BB3EB6B-F883-0903-561D-C3DC54E733EB}"/>
                </a:ext>
              </a:extLst>
            </p:cNvPr>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80;p66">
              <a:extLst>
                <a:ext uri="{FF2B5EF4-FFF2-40B4-BE49-F238E27FC236}">
                  <a16:creationId xmlns:a16="http://schemas.microsoft.com/office/drawing/2014/main" id="{52B92473-F4EF-6CF4-FB15-849712FA1303}"/>
                </a:ext>
              </a:extLst>
            </p:cNvPr>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81;p66">
              <a:extLst>
                <a:ext uri="{FF2B5EF4-FFF2-40B4-BE49-F238E27FC236}">
                  <a16:creationId xmlns:a16="http://schemas.microsoft.com/office/drawing/2014/main" id="{21BA1E1F-22C5-D8DE-C90E-D0240AA485B9}"/>
                </a:ext>
              </a:extLst>
            </p:cNvPr>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82;p66">
              <a:extLst>
                <a:ext uri="{FF2B5EF4-FFF2-40B4-BE49-F238E27FC236}">
                  <a16:creationId xmlns:a16="http://schemas.microsoft.com/office/drawing/2014/main" id="{30A931B5-5584-8E16-B83E-ABBD1EBB5975}"/>
                </a:ext>
              </a:extLst>
            </p:cNvPr>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83;p66">
              <a:extLst>
                <a:ext uri="{FF2B5EF4-FFF2-40B4-BE49-F238E27FC236}">
                  <a16:creationId xmlns:a16="http://schemas.microsoft.com/office/drawing/2014/main" id="{F8E3B258-D424-859C-1D5D-83CEE0F5D6BD}"/>
                </a:ext>
              </a:extLst>
            </p:cNvPr>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84;p66">
              <a:extLst>
                <a:ext uri="{FF2B5EF4-FFF2-40B4-BE49-F238E27FC236}">
                  <a16:creationId xmlns:a16="http://schemas.microsoft.com/office/drawing/2014/main" id="{8D0480DF-CD64-E022-2ED1-A22AADCC4B04}"/>
                </a:ext>
              </a:extLst>
            </p:cNvPr>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85;p66">
              <a:extLst>
                <a:ext uri="{FF2B5EF4-FFF2-40B4-BE49-F238E27FC236}">
                  <a16:creationId xmlns:a16="http://schemas.microsoft.com/office/drawing/2014/main" id="{B62FFC42-6561-DA2C-9B84-8074A0F60C3A}"/>
                </a:ext>
              </a:extLst>
            </p:cNvPr>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86;p66">
              <a:extLst>
                <a:ext uri="{FF2B5EF4-FFF2-40B4-BE49-F238E27FC236}">
                  <a16:creationId xmlns:a16="http://schemas.microsoft.com/office/drawing/2014/main" id="{B1370268-929D-9FA5-2B71-69BF5526B1D5}"/>
                </a:ext>
              </a:extLst>
            </p:cNvPr>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87;p66">
              <a:extLst>
                <a:ext uri="{FF2B5EF4-FFF2-40B4-BE49-F238E27FC236}">
                  <a16:creationId xmlns:a16="http://schemas.microsoft.com/office/drawing/2014/main" id="{96D96CF4-2B82-6983-7DB1-029B1FE42EB6}"/>
                </a:ext>
              </a:extLst>
            </p:cNvPr>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88;p66">
              <a:extLst>
                <a:ext uri="{FF2B5EF4-FFF2-40B4-BE49-F238E27FC236}">
                  <a16:creationId xmlns:a16="http://schemas.microsoft.com/office/drawing/2014/main" id="{6A7A8DBE-89FD-0EB3-D9D6-2EB364FF078F}"/>
                </a:ext>
              </a:extLst>
            </p:cNvPr>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843;p66">
            <a:extLst>
              <a:ext uri="{FF2B5EF4-FFF2-40B4-BE49-F238E27FC236}">
                <a16:creationId xmlns:a16="http://schemas.microsoft.com/office/drawing/2014/main" id="{FBFECA1B-BFC5-2C23-63B0-5C68A1BEAF3B}"/>
              </a:ext>
            </a:extLst>
          </p:cNvPr>
          <p:cNvSpPr txBox="1">
            <a:spLocks/>
          </p:cNvSpPr>
          <p:nvPr/>
        </p:nvSpPr>
        <p:spPr>
          <a:xfrm>
            <a:off x="1602355" y="2958910"/>
            <a:ext cx="1618827" cy="3594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lt1"/>
              </a:buClr>
              <a:buSzPts val="1400"/>
              <a:buFont typeface="Fira Sans"/>
              <a:buNone/>
              <a:defRPr sz="1400" b="0" i="0" u="none" strike="noStrike" cap="none">
                <a:solidFill>
                  <a:schemeClr val="lt1"/>
                </a:solidFill>
                <a:latin typeface="Fira Sans"/>
                <a:ea typeface="Fira Sans"/>
                <a:cs typeface="Fira Sans"/>
                <a:sym typeface="Fira Sans"/>
              </a:defRPr>
            </a:lvl9pPr>
          </a:lstStyle>
          <a:p>
            <a:pPr marL="0" indent="0"/>
            <a:r>
              <a:rPr lang="en-GB" sz="1800" b="1" dirty="0">
                <a:latin typeface="Bai Jamjuree"/>
                <a:ea typeface="Bai Jamjuree"/>
                <a:cs typeface="Bai Jamjuree"/>
                <a:sym typeface="Bai Jamjuree"/>
              </a:rPr>
              <a:t>Viktor </a:t>
            </a:r>
            <a:r>
              <a:rPr lang="en-GB" sz="1800" b="1" dirty="0" err="1">
                <a:latin typeface="Bai Jamjuree"/>
                <a:ea typeface="Bai Jamjuree"/>
                <a:cs typeface="Bai Jamjuree"/>
                <a:sym typeface="Bai Jamjuree"/>
              </a:rPr>
              <a:t>Bonev</a:t>
            </a:r>
            <a:endParaRPr lang="en-GB" sz="1800" dirty="0"/>
          </a:p>
        </p:txBody>
      </p:sp>
    </p:spTree>
    <p:extLst>
      <p:ext uri="{BB962C8B-B14F-4D97-AF65-F5344CB8AC3E}">
        <p14:creationId xmlns:p14="http://schemas.microsoft.com/office/powerpoint/2010/main" val="32041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p:nvPr/>
        </p:nvSpPr>
        <p:spPr>
          <a:xfrm rot="10800000" flipH="1">
            <a:off x="4471651" y="2800700"/>
            <a:ext cx="3141000" cy="696600"/>
          </a:xfrm>
          <a:prstGeom prst="snip1Rect">
            <a:avLst>
              <a:gd name="adj" fmla="val 37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txBox="1">
            <a:spLocks noGrp="1"/>
          </p:cNvSpPr>
          <p:nvPr>
            <p:ph type="title"/>
          </p:nvPr>
        </p:nvSpPr>
        <p:spPr>
          <a:xfrm>
            <a:off x="4471651" y="2838065"/>
            <a:ext cx="30648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OCI</a:t>
            </a:r>
            <a:endParaRPr dirty="0">
              <a:solidFill>
                <a:schemeClr val="dk1"/>
              </a:solidFill>
            </a:endParaRPr>
          </a:p>
        </p:txBody>
      </p:sp>
      <p:sp>
        <p:nvSpPr>
          <p:cNvPr id="502" name="Google Shape;502;p36"/>
          <p:cNvSpPr txBox="1">
            <a:spLocks noGrp="1"/>
          </p:cNvSpPr>
          <p:nvPr>
            <p:ph type="title" idx="2"/>
          </p:nvPr>
        </p:nvSpPr>
        <p:spPr>
          <a:xfrm>
            <a:off x="4471651" y="1737088"/>
            <a:ext cx="1464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03" name="Google Shape;503;p36"/>
          <p:cNvSpPr txBox="1">
            <a:spLocks noGrp="1"/>
          </p:cNvSpPr>
          <p:nvPr>
            <p:ph type="subTitle" idx="1"/>
          </p:nvPr>
        </p:nvSpPr>
        <p:spPr>
          <a:xfrm>
            <a:off x="4464418" y="3534666"/>
            <a:ext cx="2620913"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Open Container Initiative</a:t>
            </a:r>
            <a:endParaRPr dirty="0"/>
          </a:p>
        </p:txBody>
      </p:sp>
      <p:grpSp>
        <p:nvGrpSpPr>
          <p:cNvPr id="504" name="Google Shape;504;p36"/>
          <p:cNvGrpSpPr/>
          <p:nvPr/>
        </p:nvGrpSpPr>
        <p:grpSpPr>
          <a:xfrm>
            <a:off x="4611950" y="841100"/>
            <a:ext cx="1936900" cy="686325"/>
            <a:chOff x="238125" y="1085200"/>
            <a:chExt cx="1936900" cy="686325"/>
          </a:xfrm>
        </p:grpSpPr>
        <p:sp>
          <p:nvSpPr>
            <p:cNvPr id="505" name="Google Shape;505;p36"/>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1736675" y="1644963"/>
            <a:ext cx="1201800" cy="1853575"/>
            <a:chOff x="1736675" y="1741725"/>
            <a:chExt cx="1201800" cy="1853575"/>
          </a:xfrm>
        </p:grpSpPr>
        <p:grpSp>
          <p:nvGrpSpPr>
            <p:cNvPr id="528" name="Google Shape;528;p36"/>
            <p:cNvGrpSpPr/>
            <p:nvPr/>
          </p:nvGrpSpPr>
          <p:grpSpPr>
            <a:xfrm>
              <a:off x="1870200" y="1741725"/>
              <a:ext cx="803425" cy="428538"/>
              <a:chOff x="7167075" y="2831813"/>
              <a:chExt cx="803425" cy="428538"/>
            </a:xfrm>
          </p:grpSpPr>
          <p:sp>
            <p:nvSpPr>
              <p:cNvPr id="529" name="Google Shape;529;p36"/>
              <p:cNvSpPr/>
              <p:nvPr/>
            </p:nvSpPr>
            <p:spPr>
              <a:xfrm>
                <a:off x="7167075" y="31535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7537350" y="30312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7863700" y="2831813"/>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6"/>
            <p:cNvSpPr/>
            <p:nvPr/>
          </p:nvSpPr>
          <p:spPr>
            <a:xfrm>
              <a:off x="1736675" y="2452900"/>
              <a:ext cx="1201800" cy="11424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5" y="1707675"/>
            <a:ext cx="4662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descr="A picture containing text, clipart&#10;&#10;Description automatically generated">
            <a:extLst>
              <a:ext uri="{FF2B5EF4-FFF2-40B4-BE49-F238E27FC236}">
                <a16:creationId xmlns:a16="http://schemas.microsoft.com/office/drawing/2014/main" id="{B2EF4ED9-F07E-4D8F-0F65-442BFAA97524}"/>
              </a:ext>
            </a:extLst>
          </p:cNvPr>
          <p:cNvPicPr>
            <a:picLocks noChangeAspect="1"/>
          </p:cNvPicPr>
          <p:nvPr/>
        </p:nvPicPr>
        <p:blipFill>
          <a:blip r:embed="rId3"/>
          <a:stretch>
            <a:fillRect/>
          </a:stretch>
        </p:blipFill>
        <p:spPr>
          <a:xfrm>
            <a:off x="1743962" y="2733470"/>
            <a:ext cx="2336800" cy="596900"/>
          </a:xfrm>
          <a:prstGeom prst="rect">
            <a:avLst/>
          </a:prstGeom>
        </p:spPr>
      </p:pic>
      <p:pic>
        <p:nvPicPr>
          <p:cNvPr id="20" name="Picture 19" descr="Logo&#10;&#10;Description automatically generated">
            <a:extLst>
              <a:ext uri="{FF2B5EF4-FFF2-40B4-BE49-F238E27FC236}">
                <a16:creationId xmlns:a16="http://schemas.microsoft.com/office/drawing/2014/main" id="{AE378BF4-9F40-057B-548E-A27CF61232D7}"/>
              </a:ext>
            </a:extLst>
          </p:cNvPr>
          <p:cNvPicPr>
            <a:picLocks noChangeAspect="1"/>
          </p:cNvPicPr>
          <p:nvPr/>
        </p:nvPicPr>
        <p:blipFill>
          <a:blip r:embed="rId4"/>
          <a:stretch>
            <a:fillRect/>
          </a:stretch>
        </p:blipFill>
        <p:spPr>
          <a:xfrm>
            <a:off x="1743962" y="3644783"/>
            <a:ext cx="2156325" cy="875273"/>
          </a:xfrm>
          <a:prstGeom prst="rect">
            <a:avLst/>
          </a:prstGeom>
        </p:spPr>
      </p:pic>
      <p:pic>
        <p:nvPicPr>
          <p:cNvPr id="24" name="Picture 23" descr="Icon&#10;&#10;Description automatically generated">
            <a:extLst>
              <a:ext uri="{FF2B5EF4-FFF2-40B4-BE49-F238E27FC236}">
                <a16:creationId xmlns:a16="http://schemas.microsoft.com/office/drawing/2014/main" id="{0E645BFB-97D6-0DC2-5542-E2C91148DFB9}"/>
              </a:ext>
            </a:extLst>
          </p:cNvPr>
          <p:cNvPicPr>
            <a:picLocks noChangeAspect="1"/>
          </p:cNvPicPr>
          <p:nvPr/>
        </p:nvPicPr>
        <p:blipFill>
          <a:blip r:embed="rId5"/>
          <a:stretch>
            <a:fillRect/>
          </a:stretch>
        </p:blipFill>
        <p:spPr>
          <a:xfrm>
            <a:off x="397394" y="3644783"/>
            <a:ext cx="811418" cy="811418"/>
          </a:xfrm>
          <a:prstGeom prst="rect">
            <a:avLst/>
          </a:prstGeom>
        </p:spPr>
      </p:pic>
      <p:pic>
        <p:nvPicPr>
          <p:cNvPr id="27" name="Picture 26" descr="Logo&#10;&#10;Description automatically generated">
            <a:extLst>
              <a:ext uri="{FF2B5EF4-FFF2-40B4-BE49-F238E27FC236}">
                <a16:creationId xmlns:a16="http://schemas.microsoft.com/office/drawing/2014/main" id="{938BF588-13CE-BD81-279C-1E04F4C9B1B1}"/>
              </a:ext>
            </a:extLst>
          </p:cNvPr>
          <p:cNvPicPr>
            <a:picLocks noChangeAspect="1"/>
          </p:cNvPicPr>
          <p:nvPr/>
        </p:nvPicPr>
        <p:blipFill>
          <a:blip r:embed="rId6"/>
          <a:stretch>
            <a:fillRect/>
          </a:stretch>
        </p:blipFill>
        <p:spPr>
          <a:xfrm>
            <a:off x="397394" y="2770545"/>
            <a:ext cx="882273" cy="756980"/>
          </a:xfrm>
          <a:prstGeom prst="rect">
            <a:avLst/>
          </a:prstGeom>
        </p:spPr>
      </p:pic>
      <p:sp>
        <p:nvSpPr>
          <p:cNvPr id="28" name="Right Brace 27">
            <a:extLst>
              <a:ext uri="{FF2B5EF4-FFF2-40B4-BE49-F238E27FC236}">
                <a16:creationId xmlns:a16="http://schemas.microsoft.com/office/drawing/2014/main" id="{5202ED0D-7575-7CF9-D656-A9B64F23107F}"/>
              </a:ext>
            </a:extLst>
          </p:cNvPr>
          <p:cNvSpPr/>
          <p:nvPr/>
        </p:nvSpPr>
        <p:spPr>
          <a:xfrm>
            <a:off x="1423593" y="2555095"/>
            <a:ext cx="250450" cy="21155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G"/>
          </a:p>
        </p:txBody>
      </p:sp>
      <p:cxnSp>
        <p:nvCxnSpPr>
          <p:cNvPr id="30" name="Straight Connector 29">
            <a:extLst>
              <a:ext uri="{FF2B5EF4-FFF2-40B4-BE49-F238E27FC236}">
                <a16:creationId xmlns:a16="http://schemas.microsoft.com/office/drawing/2014/main" id="{1E979223-5F24-20F1-519B-E07D2657AD68}"/>
              </a:ext>
            </a:extLst>
          </p:cNvPr>
          <p:cNvCxnSpPr>
            <a:cxnSpLocks/>
          </p:cNvCxnSpPr>
          <p:nvPr/>
        </p:nvCxnSpPr>
        <p:spPr>
          <a:xfrm>
            <a:off x="162793" y="3612856"/>
            <a:ext cx="1312716"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7DDC434D-8405-E0A9-0D42-E0AFFCF67AE9}"/>
              </a:ext>
            </a:extLst>
          </p:cNvPr>
          <p:cNvCxnSpPr>
            <a:cxnSpLocks/>
          </p:cNvCxnSpPr>
          <p:nvPr/>
        </p:nvCxnSpPr>
        <p:spPr>
          <a:xfrm>
            <a:off x="1808618" y="3612856"/>
            <a:ext cx="2272144"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ight Brace 35">
            <a:extLst>
              <a:ext uri="{FF2B5EF4-FFF2-40B4-BE49-F238E27FC236}">
                <a16:creationId xmlns:a16="http://schemas.microsoft.com/office/drawing/2014/main" id="{7ECA2999-DB19-2018-A483-B56628FBA5DF}"/>
              </a:ext>
            </a:extLst>
          </p:cNvPr>
          <p:cNvSpPr/>
          <p:nvPr/>
        </p:nvSpPr>
        <p:spPr>
          <a:xfrm>
            <a:off x="4069964" y="2554525"/>
            <a:ext cx="250450" cy="21155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G"/>
          </a:p>
        </p:txBody>
      </p:sp>
      <p:sp useBgFill="1">
        <p:nvSpPr>
          <p:cNvPr id="43" name="Graphic 41">
            <a:extLst>
              <a:ext uri="{FF2B5EF4-FFF2-40B4-BE49-F238E27FC236}">
                <a16:creationId xmlns:a16="http://schemas.microsoft.com/office/drawing/2014/main" id="{2E537A38-0160-6D36-0274-A344A7CC8F43}"/>
              </a:ext>
            </a:extLst>
          </p:cNvPr>
          <p:cNvSpPr/>
          <p:nvPr/>
        </p:nvSpPr>
        <p:spPr>
          <a:xfrm>
            <a:off x="4699230" y="2930525"/>
            <a:ext cx="998787" cy="998787"/>
          </a:xfrm>
          <a:custGeom>
            <a:avLst/>
            <a:gdLst>
              <a:gd name="connsiteX0" fmla="*/ 0 w 1703933"/>
              <a:gd name="connsiteY0" fmla="*/ 0 h 1703933"/>
              <a:gd name="connsiteX1" fmla="*/ 0 w 1703933"/>
              <a:gd name="connsiteY1" fmla="*/ 1703933 h 1703933"/>
              <a:gd name="connsiteX2" fmla="*/ 1703933 w 1703933"/>
              <a:gd name="connsiteY2" fmla="*/ 1703933 h 1703933"/>
              <a:gd name="connsiteX3" fmla="*/ 1703933 w 1703933"/>
              <a:gd name="connsiteY3" fmla="*/ 0 h 1703933"/>
              <a:gd name="connsiteX4" fmla="*/ 1458780 w 1703933"/>
              <a:gd name="connsiteY4" fmla="*/ 1450544 h 1703933"/>
              <a:gd name="connsiteX5" fmla="*/ 244798 w 1703933"/>
              <a:gd name="connsiteY5" fmla="*/ 1450544 h 1703933"/>
              <a:gd name="connsiteX6" fmla="*/ 244798 w 1703933"/>
              <a:gd name="connsiteY6" fmla="*/ 253673 h 1703933"/>
              <a:gd name="connsiteX7" fmla="*/ 1459135 w 1703933"/>
              <a:gd name="connsiteY7" fmla="*/ 253673 h 1703933"/>
              <a:gd name="connsiteX8" fmla="*/ 1459135 w 1703933"/>
              <a:gd name="connsiteY8" fmla="*/ 1450473 h 1703933"/>
              <a:gd name="connsiteX9" fmla="*/ 1092789 w 1703933"/>
              <a:gd name="connsiteY9" fmla="*/ 742063 h 1703933"/>
              <a:gd name="connsiteX10" fmla="*/ 1336735 w 1703933"/>
              <a:gd name="connsiteY10" fmla="*/ 742063 h 1703933"/>
              <a:gd name="connsiteX11" fmla="*/ 1336735 w 1703933"/>
              <a:gd name="connsiteY11" fmla="*/ 1328145 h 1703933"/>
              <a:gd name="connsiteX12" fmla="*/ 1092789 w 1703933"/>
              <a:gd name="connsiteY12" fmla="*/ 1328145 h 1703933"/>
              <a:gd name="connsiteX13" fmla="*/ 1092789 w 1703933"/>
              <a:gd name="connsiteY13" fmla="*/ 375717 h 1703933"/>
              <a:gd name="connsiteX14" fmla="*/ 1336735 w 1703933"/>
              <a:gd name="connsiteY14" fmla="*/ 375717 h 1703933"/>
              <a:gd name="connsiteX15" fmla="*/ 1336735 w 1703933"/>
              <a:gd name="connsiteY15" fmla="*/ 619664 h 1703933"/>
              <a:gd name="connsiteX16" fmla="*/ 1092789 w 1703933"/>
              <a:gd name="connsiteY16" fmla="*/ 619664 h 1703933"/>
              <a:gd name="connsiteX17" fmla="*/ 610789 w 1703933"/>
              <a:gd name="connsiteY17" fmla="*/ 1083985 h 1703933"/>
              <a:gd name="connsiteX18" fmla="*/ 610789 w 1703933"/>
              <a:gd name="connsiteY18" fmla="*/ 619948 h 1703933"/>
              <a:gd name="connsiteX19" fmla="*/ 971029 w 1703933"/>
              <a:gd name="connsiteY19" fmla="*/ 619948 h 1703933"/>
              <a:gd name="connsiteX20" fmla="*/ 971029 w 1703933"/>
              <a:gd name="connsiteY20" fmla="*/ 375717 h 1703933"/>
              <a:gd name="connsiteX21" fmla="*/ 366630 w 1703933"/>
              <a:gd name="connsiteY21" fmla="*/ 375717 h 1703933"/>
              <a:gd name="connsiteX22" fmla="*/ 366630 w 1703933"/>
              <a:gd name="connsiteY22" fmla="*/ 1328145 h 1703933"/>
              <a:gd name="connsiteX23" fmla="*/ 971029 w 1703933"/>
              <a:gd name="connsiteY23" fmla="*/ 1328145 h 1703933"/>
              <a:gd name="connsiteX24" fmla="*/ 971029 w 1703933"/>
              <a:gd name="connsiteY24" fmla="*/ 1083914 h 170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3933" h="1703933">
                <a:moveTo>
                  <a:pt x="0" y="0"/>
                </a:moveTo>
                <a:lnTo>
                  <a:pt x="0" y="1703933"/>
                </a:lnTo>
                <a:lnTo>
                  <a:pt x="1703933" y="1703933"/>
                </a:lnTo>
                <a:lnTo>
                  <a:pt x="1703933" y="0"/>
                </a:lnTo>
                <a:close/>
                <a:moveTo>
                  <a:pt x="1458780" y="1450544"/>
                </a:moveTo>
                <a:lnTo>
                  <a:pt x="244798" y="1450544"/>
                </a:lnTo>
                <a:lnTo>
                  <a:pt x="244798" y="253673"/>
                </a:lnTo>
                <a:lnTo>
                  <a:pt x="1459135" y="253673"/>
                </a:lnTo>
                <a:lnTo>
                  <a:pt x="1459135" y="1450473"/>
                </a:lnTo>
                <a:close/>
                <a:moveTo>
                  <a:pt x="1092789" y="742063"/>
                </a:moveTo>
                <a:lnTo>
                  <a:pt x="1336735" y="742063"/>
                </a:lnTo>
                <a:lnTo>
                  <a:pt x="1336735" y="1328145"/>
                </a:lnTo>
                <a:lnTo>
                  <a:pt x="1092789" y="1328145"/>
                </a:lnTo>
                <a:close/>
                <a:moveTo>
                  <a:pt x="1092789" y="375717"/>
                </a:moveTo>
                <a:lnTo>
                  <a:pt x="1336735" y="375717"/>
                </a:lnTo>
                <a:lnTo>
                  <a:pt x="1336735" y="619664"/>
                </a:lnTo>
                <a:lnTo>
                  <a:pt x="1092789" y="619664"/>
                </a:lnTo>
                <a:close/>
                <a:moveTo>
                  <a:pt x="610789" y="1083985"/>
                </a:moveTo>
                <a:lnTo>
                  <a:pt x="610789" y="619948"/>
                </a:lnTo>
                <a:lnTo>
                  <a:pt x="971029" y="619948"/>
                </a:lnTo>
                <a:lnTo>
                  <a:pt x="971029" y="375717"/>
                </a:lnTo>
                <a:lnTo>
                  <a:pt x="366630" y="375717"/>
                </a:lnTo>
                <a:lnTo>
                  <a:pt x="366630" y="1328145"/>
                </a:lnTo>
                <a:lnTo>
                  <a:pt x="971029" y="1328145"/>
                </a:lnTo>
                <a:lnTo>
                  <a:pt x="971029" y="1083914"/>
                </a:lnTo>
                <a:close/>
              </a:path>
            </a:pathLst>
          </a:custGeom>
          <a:ln w="70644" cap="flat">
            <a:noFill/>
            <a:prstDash val="solid"/>
            <a:miter/>
          </a:ln>
        </p:spPr>
        <p:txBody>
          <a:bodyPr rtlCol="0" anchor="ctr"/>
          <a:lstStyle/>
          <a:p>
            <a:endParaRPr lang="en-BG"/>
          </a:p>
        </p:txBody>
      </p:sp>
      <p:sp>
        <p:nvSpPr>
          <p:cNvPr id="45" name="Google Shape;537;p37">
            <a:extLst>
              <a:ext uri="{FF2B5EF4-FFF2-40B4-BE49-F238E27FC236}">
                <a16:creationId xmlns:a16="http://schemas.microsoft.com/office/drawing/2014/main" id="{5FF31D75-9B64-4F0E-50B6-B8A07BA9B8D5}"/>
              </a:ext>
            </a:extLst>
          </p:cNvPr>
          <p:cNvSpPr txBox="1">
            <a:spLocks/>
          </p:cNvSpPr>
          <p:nvPr/>
        </p:nvSpPr>
        <p:spPr>
          <a:xfrm>
            <a:off x="244586" y="4420968"/>
            <a:ext cx="1187888" cy="231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Bai Jamjuree"/>
              <a:buNone/>
              <a:defRPr sz="4000" b="1" i="0" u="none" strike="noStrike" cap="none">
                <a:solidFill>
                  <a:schemeClr val="lt2"/>
                </a:solidFill>
                <a:latin typeface="Bai Jamjuree"/>
                <a:ea typeface="Bai Jamjuree"/>
                <a:cs typeface="Bai Jamjuree"/>
                <a:sym typeface="Bai Jamjuree"/>
              </a:defRPr>
            </a:lvl1pPr>
            <a:lvl2pPr marR="0" lvl="1"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2pPr>
            <a:lvl3pPr marR="0" lvl="2"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3pPr>
            <a:lvl4pPr marR="0" lvl="3"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4pPr>
            <a:lvl5pPr marR="0" lvl="4"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5pPr>
            <a:lvl6pPr marR="0" lvl="5"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6pPr>
            <a:lvl7pPr marR="0" lvl="6"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7pPr>
            <a:lvl8pPr marR="0" lvl="7"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8pPr>
            <a:lvl9pPr marR="0" lvl="8"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9pPr>
          </a:lstStyle>
          <a:p>
            <a:r>
              <a:rPr lang="en-GB" sz="1400" dirty="0"/>
              <a:t>Kubernetes</a:t>
            </a:r>
          </a:p>
        </p:txBody>
      </p:sp>
      <p:sp>
        <p:nvSpPr>
          <p:cNvPr id="46" name="Google Shape;537;p37">
            <a:extLst>
              <a:ext uri="{FF2B5EF4-FFF2-40B4-BE49-F238E27FC236}">
                <a16:creationId xmlns:a16="http://schemas.microsoft.com/office/drawing/2014/main" id="{371F8DC2-6BEF-846C-B3BA-51ABE88CA46F}"/>
              </a:ext>
            </a:extLst>
          </p:cNvPr>
          <p:cNvSpPr txBox="1">
            <a:spLocks/>
          </p:cNvSpPr>
          <p:nvPr/>
        </p:nvSpPr>
        <p:spPr>
          <a:xfrm>
            <a:off x="4826414" y="4060480"/>
            <a:ext cx="746661" cy="231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Bai Jamjuree"/>
              <a:buNone/>
              <a:defRPr sz="4000" b="1" i="0" u="none" strike="noStrike" cap="none">
                <a:solidFill>
                  <a:schemeClr val="lt2"/>
                </a:solidFill>
                <a:latin typeface="Bai Jamjuree"/>
                <a:ea typeface="Bai Jamjuree"/>
                <a:cs typeface="Bai Jamjuree"/>
                <a:sym typeface="Bai Jamjuree"/>
              </a:defRPr>
            </a:lvl1pPr>
            <a:lvl2pPr marR="0" lvl="1"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2pPr>
            <a:lvl3pPr marR="0" lvl="2"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3pPr>
            <a:lvl4pPr marR="0" lvl="3"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4pPr>
            <a:lvl5pPr marR="0" lvl="4"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5pPr>
            <a:lvl6pPr marR="0" lvl="5"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6pPr>
            <a:lvl7pPr marR="0" lvl="6"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7pPr>
            <a:lvl8pPr marR="0" lvl="7"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8pPr>
            <a:lvl9pPr marR="0" lvl="8"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9pPr>
          </a:lstStyle>
          <a:p>
            <a:r>
              <a:rPr lang="en-GB" sz="2400" dirty="0"/>
              <a:t>OCI</a:t>
            </a:r>
          </a:p>
        </p:txBody>
      </p:sp>
      <p:sp>
        <p:nvSpPr>
          <p:cNvPr id="47" name="Right Brace 46">
            <a:extLst>
              <a:ext uri="{FF2B5EF4-FFF2-40B4-BE49-F238E27FC236}">
                <a16:creationId xmlns:a16="http://schemas.microsoft.com/office/drawing/2014/main" id="{909BF79F-308F-E63D-9D98-F3FC131E1335}"/>
              </a:ext>
            </a:extLst>
          </p:cNvPr>
          <p:cNvSpPr/>
          <p:nvPr/>
        </p:nvSpPr>
        <p:spPr>
          <a:xfrm>
            <a:off x="5951608" y="2544795"/>
            <a:ext cx="250450" cy="21155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G"/>
          </a:p>
        </p:txBody>
      </p:sp>
      <p:pic>
        <p:nvPicPr>
          <p:cNvPr id="49" name="Picture 48" descr="Logo&#10;&#10;Description automatically generated">
            <a:extLst>
              <a:ext uri="{FF2B5EF4-FFF2-40B4-BE49-F238E27FC236}">
                <a16:creationId xmlns:a16="http://schemas.microsoft.com/office/drawing/2014/main" id="{E58B873C-E536-64A7-33BE-63131C4F706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8932" y1="40663" x2="49533" y2="62048"/>
                        <a14:foregroundMark x1="55407" y1="41265" x2="56409" y2="57530"/>
                        <a14:foregroundMark x1="61883" y1="41867" x2="61749" y2="55422"/>
                        <a14:foregroundMark x1="72013" y1="59339" x2="71896" y2="60843"/>
                        <a14:foregroundMark x1="35447" y1="47892" x2="36449" y2="52410"/>
                        <a14:foregroundMark x1="40454" y1="41867" x2="40454" y2="47892"/>
                        <a14:foregroundMark x1="38184" y1="38554" x2="38785" y2="45783"/>
                        <a14:backgroundMark x1="71095" y1="54819" x2="71896" y2="53614"/>
                        <a14:backgroundMark x1="71362" y1="53614" x2="71762" y2="56024"/>
                        <a14:backgroundMark x1="72363" y1="53614" x2="71896" y2="56024"/>
                        <a14:backgroundMark x1="71896" y1="55422" x2="71629" y2="58735"/>
                      </a14:backgroundRemoval>
                    </a14:imgEffect>
                  </a14:imgLayer>
                </a14:imgProps>
              </a:ext>
            </a:extLst>
          </a:blip>
          <a:stretch>
            <a:fillRect/>
          </a:stretch>
        </p:blipFill>
        <p:spPr>
          <a:xfrm>
            <a:off x="5816000" y="3265817"/>
            <a:ext cx="3038764" cy="673477"/>
          </a:xfrm>
          <a:prstGeom prst="rect">
            <a:avLst/>
          </a:prstGeom>
          <a:noFill/>
        </p:spPr>
      </p:pic>
      <p:sp>
        <p:nvSpPr>
          <p:cNvPr id="54" name="Google Shape;537;p37">
            <a:extLst>
              <a:ext uri="{FF2B5EF4-FFF2-40B4-BE49-F238E27FC236}">
                <a16:creationId xmlns:a16="http://schemas.microsoft.com/office/drawing/2014/main" id="{EE900EFB-333A-FA06-92BC-EB883D2C2318}"/>
              </a:ext>
            </a:extLst>
          </p:cNvPr>
          <p:cNvSpPr txBox="1">
            <a:spLocks/>
          </p:cNvSpPr>
          <p:nvPr/>
        </p:nvSpPr>
        <p:spPr>
          <a:xfrm>
            <a:off x="6716335" y="2341215"/>
            <a:ext cx="1491488" cy="4071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Bai Jamjuree"/>
              <a:buNone/>
              <a:defRPr sz="4000" b="1" i="0" u="none" strike="noStrike" cap="none">
                <a:solidFill>
                  <a:schemeClr val="lt2"/>
                </a:solidFill>
                <a:latin typeface="Bai Jamjuree"/>
                <a:ea typeface="Bai Jamjuree"/>
                <a:cs typeface="Bai Jamjuree"/>
                <a:sym typeface="Bai Jamjuree"/>
              </a:defRPr>
            </a:lvl1pPr>
            <a:lvl2pPr marR="0" lvl="1"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2pPr>
            <a:lvl3pPr marR="0" lvl="2"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3pPr>
            <a:lvl4pPr marR="0" lvl="3"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4pPr>
            <a:lvl5pPr marR="0" lvl="4"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5pPr>
            <a:lvl6pPr marR="0" lvl="5"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6pPr>
            <a:lvl7pPr marR="0" lvl="6"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7pPr>
            <a:lvl8pPr marR="0" lvl="7"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8pPr>
            <a:lvl9pPr marR="0" lvl="8" algn="l" rtl="0">
              <a:lnSpc>
                <a:spcPct val="100000"/>
              </a:lnSpc>
              <a:spcBef>
                <a:spcPts val="0"/>
              </a:spcBef>
              <a:spcAft>
                <a:spcPts val="0"/>
              </a:spcAft>
              <a:buClr>
                <a:schemeClr val="lt1"/>
              </a:buClr>
              <a:buSzPts val="3000"/>
              <a:buFont typeface="Bai Jamjuree"/>
              <a:buNone/>
              <a:defRPr sz="3000" b="1" i="0" u="none" strike="noStrike" cap="none">
                <a:solidFill>
                  <a:schemeClr val="lt1"/>
                </a:solidFill>
                <a:latin typeface="Bai Jamjuree"/>
                <a:ea typeface="Bai Jamjuree"/>
                <a:cs typeface="Bai Jamjuree"/>
                <a:sym typeface="Bai Jamjuree"/>
              </a:defRPr>
            </a:lvl9pPr>
          </a:lstStyle>
          <a:p>
            <a:pPr algn="ctr"/>
            <a:r>
              <a:rPr lang="en-GB" sz="1400" dirty="0"/>
              <a:t>JSON</a:t>
            </a:r>
          </a:p>
          <a:p>
            <a:pPr algn="ctr"/>
            <a:r>
              <a:rPr lang="en-GB" sz="1400" dirty="0"/>
              <a:t>configuration</a:t>
            </a:r>
          </a:p>
        </p:txBody>
      </p:sp>
      <p:cxnSp>
        <p:nvCxnSpPr>
          <p:cNvPr id="56" name="Straight Arrow Connector 55">
            <a:extLst>
              <a:ext uri="{FF2B5EF4-FFF2-40B4-BE49-F238E27FC236}">
                <a16:creationId xmlns:a16="http://schemas.microsoft.com/office/drawing/2014/main" id="{5522D2F4-463B-E0B1-C6A0-4BC8B7DD09B6}"/>
              </a:ext>
            </a:extLst>
          </p:cNvPr>
          <p:cNvCxnSpPr>
            <a:cxnSpLocks/>
          </p:cNvCxnSpPr>
          <p:nvPr/>
        </p:nvCxnSpPr>
        <p:spPr>
          <a:xfrm>
            <a:off x="7495762" y="2850557"/>
            <a:ext cx="0" cy="379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p:tgtEl>
                                          <p:spTgt spid="24"/>
                                        </p:tgtEl>
                                        <p:attrNameLst>
                                          <p:attrName>ppt_y</p:attrName>
                                        </p:attrNameLst>
                                      </p:cBhvr>
                                      <p:tavLst>
                                        <p:tav tm="0">
                                          <p:val>
                                            <p:strVal val="#ppt_y+#ppt_h*1.125000"/>
                                          </p:val>
                                        </p:tav>
                                        <p:tav tm="100000">
                                          <p:val>
                                            <p:strVal val="#ppt_y"/>
                                          </p:val>
                                        </p:tav>
                                      </p:tavLst>
                                    </p:anim>
                                    <p:animEffect transition="in" filter="wipe(up)">
                                      <p:cBhvr>
                                        <p:cTn id="14" dur="500"/>
                                        <p:tgtEl>
                                          <p:spTgt spid="24"/>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p:tgtEl>
                                          <p:spTgt spid="45"/>
                                        </p:tgtEl>
                                        <p:attrNameLst>
                                          <p:attrName>ppt_y</p:attrName>
                                        </p:attrNameLst>
                                      </p:cBhvr>
                                      <p:tavLst>
                                        <p:tav tm="0">
                                          <p:val>
                                            <p:strVal val="#ppt_y+#ppt_h*1.125000"/>
                                          </p:val>
                                        </p:tav>
                                        <p:tav tm="100000">
                                          <p:val>
                                            <p:strVal val="#ppt_y"/>
                                          </p:val>
                                        </p:tav>
                                      </p:tavLst>
                                    </p:anim>
                                    <p:animEffect transition="in" filter="wipe(up)">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ppt_y</p:attrName>
                                        </p:attrNameLst>
                                      </p:cBhvr>
                                      <p:tavLst>
                                        <p:tav tm="0">
                                          <p:val>
                                            <p:strVal val="#ppt_y+#ppt_h*1.125000"/>
                                          </p:val>
                                        </p:tav>
                                        <p:tav tm="100000">
                                          <p:val>
                                            <p:strVal val="#ppt_y"/>
                                          </p:val>
                                        </p:tav>
                                      </p:tavLst>
                                    </p:anim>
                                    <p:animEffect transition="in" filter="wipe(up)">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ppt_y</p:attrName>
                                        </p:attrNameLst>
                                      </p:cBhvr>
                                      <p:tavLst>
                                        <p:tav tm="0">
                                          <p:val>
                                            <p:strVal val="#ppt_y+#ppt_h*1.125000"/>
                                          </p:val>
                                        </p:tav>
                                        <p:tav tm="100000">
                                          <p:val>
                                            <p:strVal val="#ppt_y"/>
                                          </p:val>
                                        </p:tav>
                                      </p:tavLst>
                                    </p:anim>
                                    <p:animEffect transition="in" filter="wipe(up)">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p:tgtEl>
                                          <p:spTgt spid="34"/>
                                        </p:tgtEl>
                                        <p:attrNameLst>
                                          <p:attrName>ppt_y</p:attrName>
                                        </p:attrNameLst>
                                      </p:cBhvr>
                                      <p:tavLst>
                                        <p:tav tm="0">
                                          <p:val>
                                            <p:strVal val="#ppt_y+#ppt_h*1.125000"/>
                                          </p:val>
                                        </p:tav>
                                        <p:tav tm="100000">
                                          <p:val>
                                            <p:strVal val="#ppt_y"/>
                                          </p:val>
                                        </p:tav>
                                      </p:tavLst>
                                    </p:anim>
                                    <p:animEffect transition="in" filter="wipe(up)">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ppt_y</p:attrName>
                                        </p:attrNameLst>
                                      </p:cBhvr>
                                      <p:tavLst>
                                        <p:tav tm="0">
                                          <p:val>
                                            <p:strVal val="#ppt_y+#ppt_h*1.125000"/>
                                          </p:val>
                                        </p:tav>
                                        <p:tav tm="100000">
                                          <p:val>
                                            <p:strVal val="#ppt_y"/>
                                          </p:val>
                                        </p:tav>
                                      </p:tavLst>
                                    </p:anim>
                                    <p:animEffect transition="in" filter="wipe(up)">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p:tgtEl>
                                          <p:spTgt spid="20"/>
                                        </p:tgtEl>
                                        <p:attrNameLst>
                                          <p:attrName>ppt_y</p:attrName>
                                        </p:attrNameLst>
                                      </p:cBhvr>
                                      <p:tavLst>
                                        <p:tav tm="0">
                                          <p:val>
                                            <p:strVal val="#ppt_y+#ppt_h*1.125000"/>
                                          </p:val>
                                        </p:tav>
                                        <p:tav tm="100000">
                                          <p:val>
                                            <p:strVal val="#ppt_y"/>
                                          </p:val>
                                        </p:tav>
                                      </p:tavLst>
                                    </p:anim>
                                    <p:animEffect transition="in" filter="wipe(up)">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p:tgtEl>
                                          <p:spTgt spid="36"/>
                                        </p:tgtEl>
                                        <p:attrNameLst>
                                          <p:attrName>ppt_y</p:attrName>
                                        </p:attrNameLst>
                                      </p:cBhvr>
                                      <p:tavLst>
                                        <p:tav tm="0">
                                          <p:val>
                                            <p:strVal val="#ppt_y+#ppt_h*1.125000"/>
                                          </p:val>
                                        </p:tav>
                                        <p:tav tm="100000">
                                          <p:val>
                                            <p:strVal val="#ppt_y"/>
                                          </p:val>
                                        </p:tav>
                                      </p:tavLst>
                                    </p:anim>
                                    <p:animEffect transition="in" filter="wipe(up)">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p:tgtEl>
                                          <p:spTgt spid="43"/>
                                        </p:tgtEl>
                                        <p:attrNameLst>
                                          <p:attrName>ppt_y</p:attrName>
                                        </p:attrNameLst>
                                      </p:cBhvr>
                                      <p:tavLst>
                                        <p:tav tm="0">
                                          <p:val>
                                            <p:strVal val="#ppt_y+#ppt_h*1.125000"/>
                                          </p:val>
                                        </p:tav>
                                        <p:tav tm="100000">
                                          <p:val>
                                            <p:strVal val="#ppt_y"/>
                                          </p:val>
                                        </p:tav>
                                      </p:tavLst>
                                    </p:anim>
                                    <p:animEffect transition="in" filter="wipe(up)">
                                      <p:cBhvr>
                                        <p:cTn id="60" dur="500"/>
                                        <p:tgtEl>
                                          <p:spTgt spid="43"/>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p:tgtEl>
                                          <p:spTgt spid="46"/>
                                        </p:tgtEl>
                                        <p:attrNameLst>
                                          <p:attrName>ppt_y</p:attrName>
                                        </p:attrNameLst>
                                      </p:cBhvr>
                                      <p:tavLst>
                                        <p:tav tm="0">
                                          <p:val>
                                            <p:strVal val="#ppt_y+#ppt_h*1.125000"/>
                                          </p:val>
                                        </p:tav>
                                        <p:tav tm="100000">
                                          <p:val>
                                            <p:strVal val="#ppt_y"/>
                                          </p:val>
                                        </p:tav>
                                      </p:tavLst>
                                    </p:anim>
                                    <p:animEffect transition="in" filter="wipe(up)">
                                      <p:cBhvr>
                                        <p:cTn id="64" dur="500"/>
                                        <p:tgtEl>
                                          <p:spTgt spid="46"/>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p:tgtEl>
                                          <p:spTgt spid="47"/>
                                        </p:tgtEl>
                                        <p:attrNameLst>
                                          <p:attrName>ppt_y</p:attrName>
                                        </p:attrNameLst>
                                      </p:cBhvr>
                                      <p:tavLst>
                                        <p:tav tm="0">
                                          <p:val>
                                            <p:strVal val="#ppt_y+#ppt_h*1.125000"/>
                                          </p:val>
                                        </p:tav>
                                        <p:tav tm="100000">
                                          <p:val>
                                            <p:strVal val="#ppt_y"/>
                                          </p:val>
                                        </p:tav>
                                      </p:tavLst>
                                    </p:anim>
                                    <p:animEffect transition="in" filter="wipe(up)">
                                      <p:cBhvr>
                                        <p:cTn id="70" dur="500"/>
                                        <p:tgtEl>
                                          <p:spTgt spid="47"/>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p:cTn id="75" dur="1000" fill="hold"/>
                                        <p:tgtEl>
                                          <p:spTgt spid="49"/>
                                        </p:tgtEl>
                                        <p:attrNameLst>
                                          <p:attrName>ppt_w</p:attrName>
                                        </p:attrNameLst>
                                      </p:cBhvr>
                                      <p:tavLst>
                                        <p:tav tm="0">
                                          <p:val>
                                            <p:fltVal val="0"/>
                                          </p:val>
                                        </p:tav>
                                        <p:tav tm="100000">
                                          <p:val>
                                            <p:strVal val="#ppt_w"/>
                                          </p:val>
                                        </p:tav>
                                      </p:tavLst>
                                    </p:anim>
                                    <p:anim calcmode="lin" valueType="num">
                                      <p:cBhvr>
                                        <p:cTn id="76" dur="1000" fill="hold"/>
                                        <p:tgtEl>
                                          <p:spTgt spid="49"/>
                                        </p:tgtEl>
                                        <p:attrNameLst>
                                          <p:attrName>ppt_h</p:attrName>
                                        </p:attrNameLst>
                                      </p:cBhvr>
                                      <p:tavLst>
                                        <p:tav tm="0">
                                          <p:val>
                                            <p:fltVal val="0"/>
                                          </p:val>
                                        </p:tav>
                                        <p:tav tm="100000">
                                          <p:val>
                                            <p:strVal val="#ppt_h"/>
                                          </p:val>
                                        </p:tav>
                                      </p:tavLst>
                                    </p:anim>
                                    <p:anim calcmode="lin" valueType="num">
                                      <p:cBhvr>
                                        <p:cTn id="77" dur="1000" fill="hold"/>
                                        <p:tgtEl>
                                          <p:spTgt spid="49"/>
                                        </p:tgtEl>
                                        <p:attrNameLst>
                                          <p:attrName>style.rotation</p:attrName>
                                        </p:attrNameLst>
                                      </p:cBhvr>
                                      <p:tavLst>
                                        <p:tav tm="0">
                                          <p:val>
                                            <p:fltVal val="90"/>
                                          </p:val>
                                        </p:tav>
                                        <p:tav tm="100000">
                                          <p:val>
                                            <p:fltVal val="0"/>
                                          </p:val>
                                        </p:tav>
                                      </p:tavLst>
                                    </p:anim>
                                    <p:animEffect transition="in" filter="fade">
                                      <p:cBhvr>
                                        <p:cTn id="78" dur="1000"/>
                                        <p:tgtEl>
                                          <p:spTgt spid="49"/>
                                        </p:tgtEl>
                                      </p:cBhvr>
                                    </p:animEffect>
                                  </p:childTnLst>
                                </p:cTn>
                              </p:par>
                              <p:par>
                                <p:cTn id="79" presetID="12" presetClass="entr" presetSubtype="4"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 calcmode="lin" valueType="num">
                                      <p:cBhvr additive="base">
                                        <p:cTn id="81" dur="500"/>
                                        <p:tgtEl>
                                          <p:spTgt spid="54"/>
                                        </p:tgtEl>
                                        <p:attrNameLst>
                                          <p:attrName>ppt_y</p:attrName>
                                        </p:attrNameLst>
                                      </p:cBhvr>
                                      <p:tavLst>
                                        <p:tav tm="0">
                                          <p:val>
                                            <p:strVal val="#ppt_y+#ppt_h*1.125000"/>
                                          </p:val>
                                        </p:tav>
                                        <p:tav tm="100000">
                                          <p:val>
                                            <p:strVal val="#ppt_y"/>
                                          </p:val>
                                        </p:tav>
                                      </p:tavLst>
                                    </p:anim>
                                    <p:animEffect transition="in" filter="wipe(up)">
                                      <p:cBhvr>
                                        <p:cTn id="82" dur="500"/>
                                        <p:tgtEl>
                                          <p:spTgt spid="54"/>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500"/>
                                        <p:tgtEl>
                                          <p:spTgt spid="56"/>
                                        </p:tgtEl>
                                        <p:attrNameLst>
                                          <p:attrName>ppt_y</p:attrName>
                                        </p:attrNameLst>
                                      </p:cBhvr>
                                      <p:tavLst>
                                        <p:tav tm="0">
                                          <p:val>
                                            <p:strVal val="#ppt_y+#ppt_h*1.125000"/>
                                          </p:val>
                                        </p:tav>
                                        <p:tav tm="100000">
                                          <p:val>
                                            <p:strVal val="#ppt_y"/>
                                          </p:val>
                                        </p:tav>
                                      </p:tavLst>
                                    </p:anim>
                                    <p:animEffect transition="in" filter="wipe(up)">
                                      <p:cBhvr>
                                        <p:cTn id="8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6" grpId="0" animBg="1"/>
      <p:bldP spid="43" grpId="0" animBg="1"/>
      <p:bldP spid="45" grpId="0"/>
      <p:bldP spid="46" grpId="0"/>
      <p:bldP spid="47" grpId="0" animBg="1"/>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3"/>
          <p:cNvSpPr txBox="1">
            <a:spLocks noGrp="1"/>
          </p:cNvSpPr>
          <p:nvPr>
            <p:ph type="title"/>
          </p:nvPr>
        </p:nvSpPr>
        <p:spPr>
          <a:xfrm>
            <a:off x="742475" y="3861300"/>
            <a:ext cx="5374500" cy="3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 PRESENTER</a:t>
            </a:r>
            <a:endParaRPr dirty="0"/>
          </a:p>
        </p:txBody>
      </p:sp>
      <p:sp>
        <p:nvSpPr>
          <p:cNvPr id="827" name="Google Shape;827;p43"/>
          <p:cNvSpPr txBox="1">
            <a:spLocks noGrp="1"/>
          </p:cNvSpPr>
          <p:nvPr>
            <p:ph type="subTitle" idx="1"/>
          </p:nvPr>
        </p:nvSpPr>
        <p:spPr>
          <a:xfrm>
            <a:off x="742475" y="1654790"/>
            <a:ext cx="5374500" cy="220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“By no means those are magical services, which are unique.”</a:t>
            </a:r>
            <a:endParaRPr dirty="0"/>
          </a:p>
        </p:txBody>
      </p:sp>
      <p:grpSp>
        <p:nvGrpSpPr>
          <p:cNvPr id="828" name="Google Shape;828;p43"/>
          <p:cNvGrpSpPr/>
          <p:nvPr/>
        </p:nvGrpSpPr>
        <p:grpSpPr>
          <a:xfrm>
            <a:off x="833850" y="968475"/>
            <a:ext cx="1936900" cy="686325"/>
            <a:chOff x="238125" y="1085200"/>
            <a:chExt cx="1936900" cy="686325"/>
          </a:xfrm>
        </p:grpSpPr>
        <p:sp>
          <p:nvSpPr>
            <p:cNvPr id="829" name="Google Shape;829;p43"/>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6561300" y="1367319"/>
            <a:ext cx="1519325" cy="2408863"/>
            <a:chOff x="6561300" y="1282713"/>
            <a:chExt cx="1519325" cy="2408863"/>
          </a:xfrm>
        </p:grpSpPr>
        <p:grpSp>
          <p:nvGrpSpPr>
            <p:cNvPr id="852" name="Google Shape;852;p43"/>
            <p:cNvGrpSpPr/>
            <p:nvPr/>
          </p:nvGrpSpPr>
          <p:grpSpPr>
            <a:xfrm rot="10800000">
              <a:off x="6561300" y="1282713"/>
              <a:ext cx="1242400" cy="774913"/>
              <a:chOff x="6752875" y="2936213"/>
              <a:chExt cx="1242400" cy="774913"/>
            </a:xfrm>
          </p:grpSpPr>
          <p:sp>
            <p:nvSpPr>
              <p:cNvPr id="853" name="Google Shape;853;p43"/>
              <p:cNvSpPr/>
              <p:nvPr/>
            </p:nvSpPr>
            <p:spPr>
              <a:xfrm>
                <a:off x="6752875" y="3604325"/>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7537350" y="340610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7888475" y="29362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43"/>
            <p:cNvSpPr/>
            <p:nvPr/>
          </p:nvSpPr>
          <p:spPr>
            <a:xfrm>
              <a:off x="6761525" y="2372475"/>
              <a:ext cx="1319100" cy="13191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820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5"/>
          <p:cNvSpPr txBox="1">
            <a:spLocks noGrp="1"/>
          </p:cNvSpPr>
          <p:nvPr>
            <p:ph type="title"/>
          </p:nvPr>
        </p:nvSpPr>
        <p:spPr>
          <a:xfrm>
            <a:off x="1184800" y="1308880"/>
            <a:ext cx="3344350" cy="210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it works?</a:t>
            </a:r>
            <a:endParaRPr dirty="0"/>
          </a:p>
        </p:txBody>
      </p:sp>
      <p:sp>
        <p:nvSpPr>
          <p:cNvPr id="873" name="Google Shape;873;p45"/>
          <p:cNvSpPr txBox="1">
            <a:spLocks noGrp="1"/>
          </p:cNvSpPr>
          <p:nvPr>
            <p:ph type="subTitle" idx="1"/>
          </p:nvPr>
        </p:nvSpPr>
        <p:spPr>
          <a:xfrm>
            <a:off x="1184800" y="3016763"/>
            <a:ext cx="6587600" cy="8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Understanding how those pieces of software leverage Linux kernel system components and attributes is the key.</a:t>
            </a:r>
            <a:endParaRPr dirty="0"/>
          </a:p>
        </p:txBody>
      </p:sp>
      <p:grpSp>
        <p:nvGrpSpPr>
          <p:cNvPr id="875" name="Google Shape;875;p45"/>
          <p:cNvGrpSpPr/>
          <p:nvPr/>
        </p:nvGrpSpPr>
        <p:grpSpPr>
          <a:xfrm>
            <a:off x="1308325" y="818754"/>
            <a:ext cx="1936900" cy="362723"/>
            <a:chOff x="238125" y="1085200"/>
            <a:chExt cx="1936900" cy="686325"/>
          </a:xfrm>
        </p:grpSpPr>
        <p:sp>
          <p:nvSpPr>
            <p:cNvPr id="876" name="Google Shape;876;p45"/>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45"/>
          <p:cNvGrpSpPr/>
          <p:nvPr/>
        </p:nvGrpSpPr>
        <p:grpSpPr>
          <a:xfrm rot="10800000">
            <a:off x="7831650" y="672838"/>
            <a:ext cx="457925" cy="462813"/>
            <a:chOff x="7537350" y="2675238"/>
            <a:chExt cx="457925" cy="462813"/>
          </a:xfrm>
        </p:grpSpPr>
        <p:sp>
          <p:nvSpPr>
            <p:cNvPr id="899" name="Google Shape;899;p45"/>
            <p:cNvSpPr/>
            <p:nvPr/>
          </p:nvSpPr>
          <p:spPr>
            <a:xfrm>
              <a:off x="7537350" y="3031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7888475" y="2675238"/>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wearing a helmet&#10;&#10;Description automatically generated with low confidence">
            <a:extLst>
              <a:ext uri="{FF2B5EF4-FFF2-40B4-BE49-F238E27FC236}">
                <a16:creationId xmlns:a16="http://schemas.microsoft.com/office/drawing/2014/main" id="{3C36A780-D872-267A-CAFD-19D701EE1E04}"/>
              </a:ext>
            </a:extLst>
          </p:cNvPr>
          <p:cNvPicPr>
            <a:picLocks noChangeAspect="1"/>
          </p:cNvPicPr>
          <p:nvPr/>
        </p:nvPicPr>
        <p:blipFill>
          <a:blip r:embed="rId3"/>
          <a:stretch>
            <a:fillRect/>
          </a:stretch>
        </p:blipFill>
        <p:spPr>
          <a:xfrm>
            <a:off x="642950" y="385762"/>
            <a:ext cx="7772400" cy="4371975"/>
          </a:xfrm>
          <a:prstGeom prst="rect">
            <a:avLst/>
          </a:prstGeom>
        </p:spPr>
      </p:pic>
    </p:spTree>
    <p:extLst>
      <p:ext uri="{BB962C8B-B14F-4D97-AF65-F5344CB8AC3E}">
        <p14:creationId xmlns:p14="http://schemas.microsoft.com/office/powerpoint/2010/main" val="314429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p:nvPr/>
        </p:nvSpPr>
        <p:spPr>
          <a:xfrm rot="10800000" flipH="1">
            <a:off x="4471651" y="2800700"/>
            <a:ext cx="3141000" cy="696600"/>
          </a:xfrm>
          <a:prstGeom prst="snip1Rect">
            <a:avLst>
              <a:gd name="adj" fmla="val 37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txBox="1">
            <a:spLocks noGrp="1"/>
          </p:cNvSpPr>
          <p:nvPr>
            <p:ph type="title"/>
          </p:nvPr>
        </p:nvSpPr>
        <p:spPr>
          <a:xfrm>
            <a:off x="4471651" y="2838065"/>
            <a:ext cx="30648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OCI Isolation</a:t>
            </a:r>
            <a:endParaRPr dirty="0">
              <a:solidFill>
                <a:schemeClr val="dk1"/>
              </a:solidFill>
            </a:endParaRPr>
          </a:p>
        </p:txBody>
      </p:sp>
      <p:sp>
        <p:nvSpPr>
          <p:cNvPr id="502" name="Google Shape;502;p36"/>
          <p:cNvSpPr txBox="1">
            <a:spLocks noGrp="1"/>
          </p:cNvSpPr>
          <p:nvPr>
            <p:ph type="title" idx="2"/>
          </p:nvPr>
        </p:nvSpPr>
        <p:spPr>
          <a:xfrm>
            <a:off x="4471651" y="1737088"/>
            <a:ext cx="1464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503" name="Google Shape;503;p36"/>
          <p:cNvSpPr txBox="1">
            <a:spLocks noGrp="1"/>
          </p:cNvSpPr>
          <p:nvPr>
            <p:ph type="subTitle" idx="1"/>
          </p:nvPr>
        </p:nvSpPr>
        <p:spPr>
          <a:xfrm>
            <a:off x="4471651" y="3534666"/>
            <a:ext cx="2620913"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Crash-course 101</a:t>
            </a:r>
            <a:endParaRPr dirty="0"/>
          </a:p>
        </p:txBody>
      </p:sp>
      <p:grpSp>
        <p:nvGrpSpPr>
          <p:cNvPr id="504" name="Google Shape;504;p36"/>
          <p:cNvGrpSpPr/>
          <p:nvPr/>
        </p:nvGrpSpPr>
        <p:grpSpPr>
          <a:xfrm>
            <a:off x="4611950" y="841100"/>
            <a:ext cx="1936900" cy="686325"/>
            <a:chOff x="238125" y="1085200"/>
            <a:chExt cx="1936900" cy="686325"/>
          </a:xfrm>
        </p:grpSpPr>
        <p:sp>
          <p:nvSpPr>
            <p:cNvPr id="505" name="Google Shape;505;p36"/>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1736675" y="1644963"/>
            <a:ext cx="1201800" cy="1853575"/>
            <a:chOff x="1736675" y="1741725"/>
            <a:chExt cx="1201800" cy="1853575"/>
          </a:xfrm>
        </p:grpSpPr>
        <p:grpSp>
          <p:nvGrpSpPr>
            <p:cNvPr id="528" name="Google Shape;528;p36"/>
            <p:cNvGrpSpPr/>
            <p:nvPr/>
          </p:nvGrpSpPr>
          <p:grpSpPr>
            <a:xfrm>
              <a:off x="1870200" y="1741725"/>
              <a:ext cx="803425" cy="428538"/>
              <a:chOff x="7167075" y="2831813"/>
              <a:chExt cx="803425" cy="428538"/>
            </a:xfrm>
          </p:grpSpPr>
          <p:sp>
            <p:nvSpPr>
              <p:cNvPr id="529" name="Google Shape;529;p36"/>
              <p:cNvSpPr/>
              <p:nvPr/>
            </p:nvSpPr>
            <p:spPr>
              <a:xfrm>
                <a:off x="7167075" y="31535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7537350" y="3031250"/>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7863700" y="2831813"/>
                <a:ext cx="106800" cy="106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6"/>
            <p:cNvSpPr/>
            <p:nvPr/>
          </p:nvSpPr>
          <p:spPr>
            <a:xfrm>
              <a:off x="1736675" y="2452900"/>
              <a:ext cx="1201800" cy="11424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540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911075" y="1707675"/>
            <a:ext cx="641798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a:t>
            </a:r>
            <a:r>
              <a:rPr lang="en" dirty="0"/>
              <a:t>groups (control groups)</a:t>
            </a:r>
            <a:endParaRPr dirty="0"/>
          </a:p>
        </p:txBody>
      </p:sp>
      <p:grpSp>
        <p:nvGrpSpPr>
          <p:cNvPr id="539" name="Google Shape;539;p37"/>
          <p:cNvGrpSpPr/>
          <p:nvPr/>
        </p:nvGrpSpPr>
        <p:grpSpPr>
          <a:xfrm>
            <a:off x="7610441" y="3165385"/>
            <a:ext cx="1070847" cy="1679051"/>
            <a:chOff x="6421433" y="1557813"/>
            <a:chExt cx="1756117" cy="2753530"/>
          </a:xfrm>
        </p:grpSpPr>
        <p:sp>
          <p:nvSpPr>
            <p:cNvPr id="540" name="Google Shape;540;p37"/>
            <p:cNvSpPr/>
            <p:nvPr/>
          </p:nvSpPr>
          <p:spPr>
            <a:xfrm>
              <a:off x="7167075" y="31535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8070750" y="1757250"/>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421433" y="3405456"/>
              <a:ext cx="1699484" cy="905886"/>
            </a:xfrm>
            <a:custGeom>
              <a:avLst/>
              <a:gdLst/>
              <a:ahLst/>
              <a:cxnLst/>
              <a:rect l="l" t="t" r="r" b="b"/>
              <a:pathLst>
                <a:path w="106869" h="56965" extrusionOk="0">
                  <a:moveTo>
                    <a:pt x="76646" y="1"/>
                  </a:moveTo>
                  <a:lnTo>
                    <a:pt x="48059" y="7557"/>
                  </a:lnTo>
                  <a:lnTo>
                    <a:pt x="1" y="44885"/>
                  </a:lnTo>
                  <a:lnTo>
                    <a:pt x="60518" y="56964"/>
                  </a:lnTo>
                  <a:lnTo>
                    <a:pt x="106869" y="44222"/>
                  </a:lnTo>
                  <a:lnTo>
                    <a:pt x="76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37350" y="1557813"/>
              <a:ext cx="106800" cy="10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7"/>
          <p:cNvGrpSpPr/>
          <p:nvPr/>
        </p:nvGrpSpPr>
        <p:grpSpPr>
          <a:xfrm>
            <a:off x="1002150" y="769125"/>
            <a:ext cx="1936900" cy="686325"/>
            <a:chOff x="238125" y="1085200"/>
            <a:chExt cx="1936900" cy="686325"/>
          </a:xfrm>
        </p:grpSpPr>
        <p:sp>
          <p:nvSpPr>
            <p:cNvPr id="545" name="Google Shape;545;p37"/>
            <p:cNvSpPr/>
            <p:nvPr/>
          </p:nvSpPr>
          <p:spPr>
            <a:xfrm>
              <a:off x="238125" y="1085200"/>
              <a:ext cx="37900" cy="37925"/>
            </a:xfrm>
            <a:custGeom>
              <a:avLst/>
              <a:gdLst/>
              <a:ahLst/>
              <a:cxnLst/>
              <a:rect l="l" t="t" r="r" b="b"/>
              <a:pathLst>
                <a:path w="1516" h="1517" extrusionOk="0">
                  <a:moveTo>
                    <a:pt x="0" y="0"/>
                  </a:moveTo>
                  <a:lnTo>
                    <a:pt x="0" y="1516"/>
                  </a:lnTo>
                  <a:lnTo>
                    <a:pt x="1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38125" y="1085200"/>
              <a:ext cx="162875" cy="163450"/>
            </a:xfrm>
            <a:custGeom>
              <a:avLst/>
              <a:gdLst/>
              <a:ahLst/>
              <a:cxnLst/>
              <a:rect l="l" t="t" r="r" b="b"/>
              <a:pathLst>
                <a:path w="6515" h="6538" extrusionOk="0">
                  <a:moveTo>
                    <a:pt x="3814" y="0"/>
                  </a:moveTo>
                  <a:lnTo>
                    <a:pt x="0" y="3837"/>
                  </a:lnTo>
                  <a:lnTo>
                    <a:pt x="0" y="6537"/>
                  </a:lnTo>
                  <a:lnTo>
                    <a:pt x="6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38125" y="1085200"/>
              <a:ext cx="288400" cy="288400"/>
            </a:xfrm>
            <a:custGeom>
              <a:avLst/>
              <a:gdLst/>
              <a:ahLst/>
              <a:cxnLst/>
              <a:rect l="l" t="t" r="r" b="b"/>
              <a:pathLst>
                <a:path w="11536" h="11536" extrusionOk="0">
                  <a:moveTo>
                    <a:pt x="8836" y="0"/>
                  </a:moveTo>
                  <a:lnTo>
                    <a:pt x="0" y="8836"/>
                  </a:lnTo>
                  <a:lnTo>
                    <a:pt x="0" y="11536"/>
                  </a:lnTo>
                  <a:lnTo>
                    <a:pt x="11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38125" y="1085200"/>
              <a:ext cx="413325" cy="413950"/>
            </a:xfrm>
            <a:custGeom>
              <a:avLst/>
              <a:gdLst/>
              <a:ahLst/>
              <a:cxnLst/>
              <a:rect l="l" t="t" r="r" b="b"/>
              <a:pathLst>
                <a:path w="16533" h="16558" extrusionOk="0">
                  <a:moveTo>
                    <a:pt x="13832" y="0"/>
                  </a:moveTo>
                  <a:lnTo>
                    <a:pt x="0" y="13857"/>
                  </a:lnTo>
                  <a:lnTo>
                    <a:pt x="0" y="16557"/>
                  </a:lnTo>
                  <a:lnTo>
                    <a:pt x="16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38125" y="1085200"/>
              <a:ext cx="538850" cy="538850"/>
            </a:xfrm>
            <a:custGeom>
              <a:avLst/>
              <a:gdLst/>
              <a:ahLst/>
              <a:cxnLst/>
              <a:rect l="l" t="t" r="r" b="b"/>
              <a:pathLst>
                <a:path w="21554" h="21554" extrusionOk="0">
                  <a:moveTo>
                    <a:pt x="18853" y="0"/>
                  </a:moveTo>
                  <a:lnTo>
                    <a:pt x="0" y="18854"/>
                  </a:lnTo>
                  <a:lnTo>
                    <a:pt x="0" y="21554"/>
                  </a:lnTo>
                  <a:lnTo>
                    <a:pt x="21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238125" y="1085200"/>
              <a:ext cx="663825" cy="664400"/>
            </a:xfrm>
            <a:custGeom>
              <a:avLst/>
              <a:gdLst/>
              <a:ahLst/>
              <a:cxnLst/>
              <a:rect l="l" t="t" r="r" b="b"/>
              <a:pathLst>
                <a:path w="26553" h="26576" extrusionOk="0">
                  <a:moveTo>
                    <a:pt x="23852" y="0"/>
                  </a:moveTo>
                  <a:lnTo>
                    <a:pt x="0" y="23875"/>
                  </a:lnTo>
                  <a:lnTo>
                    <a:pt x="0" y="26575"/>
                  </a:lnTo>
                  <a:lnTo>
                    <a:pt x="26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73650" y="1085200"/>
              <a:ext cx="753825" cy="686325"/>
            </a:xfrm>
            <a:custGeom>
              <a:avLst/>
              <a:gdLst/>
              <a:ahLst/>
              <a:cxnLst/>
              <a:rect l="l" t="t" r="r" b="b"/>
              <a:pathLst>
                <a:path w="30153" h="27453" extrusionOk="0">
                  <a:moveTo>
                    <a:pt x="27452" y="0"/>
                  </a:moveTo>
                  <a:lnTo>
                    <a:pt x="0" y="27452"/>
                  </a:lnTo>
                  <a:lnTo>
                    <a:pt x="2700" y="27452"/>
                  </a:lnTo>
                  <a:lnTo>
                    <a:pt x="30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99175" y="1085200"/>
              <a:ext cx="753200" cy="686325"/>
            </a:xfrm>
            <a:custGeom>
              <a:avLst/>
              <a:gdLst/>
              <a:ahLst/>
              <a:cxnLst/>
              <a:rect l="l" t="t" r="r" b="b"/>
              <a:pathLst>
                <a:path w="30128" h="27453" extrusionOk="0">
                  <a:moveTo>
                    <a:pt x="27428" y="0"/>
                  </a:moveTo>
                  <a:lnTo>
                    <a:pt x="0"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24125" y="1085200"/>
              <a:ext cx="753800" cy="686325"/>
            </a:xfrm>
            <a:custGeom>
              <a:avLst/>
              <a:gdLst/>
              <a:ahLst/>
              <a:cxnLst/>
              <a:rect l="l" t="t" r="r" b="b"/>
              <a:pathLst>
                <a:path w="30152"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49675" y="1085200"/>
              <a:ext cx="753200" cy="686325"/>
            </a:xfrm>
            <a:custGeom>
              <a:avLst/>
              <a:gdLst/>
              <a:ahLst/>
              <a:cxnLst/>
              <a:rect l="l" t="t" r="r" b="b"/>
              <a:pathLst>
                <a:path w="30128" h="27453" extrusionOk="0">
                  <a:moveTo>
                    <a:pt x="27428" y="0"/>
                  </a:moveTo>
                  <a:lnTo>
                    <a:pt x="0" y="27452"/>
                  </a:lnTo>
                  <a:lnTo>
                    <a:pt x="2676"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74575" y="1085200"/>
              <a:ext cx="753850" cy="686325"/>
            </a:xfrm>
            <a:custGeom>
              <a:avLst/>
              <a:gdLst/>
              <a:ahLst/>
              <a:cxnLst/>
              <a:rect l="l" t="t" r="r" b="b"/>
              <a:pathLst>
                <a:path w="30154"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900125" y="1085200"/>
              <a:ext cx="753200" cy="686325"/>
            </a:xfrm>
            <a:custGeom>
              <a:avLst/>
              <a:gdLst/>
              <a:ahLst/>
              <a:cxnLst/>
              <a:rect l="l" t="t" r="r" b="b"/>
              <a:pathLst>
                <a:path w="30128" h="27453" extrusionOk="0">
                  <a:moveTo>
                    <a:pt x="27428" y="0"/>
                  </a:moveTo>
                  <a:lnTo>
                    <a:pt x="0" y="27452"/>
                  </a:lnTo>
                  <a:lnTo>
                    <a:pt x="2677"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1025075" y="1085200"/>
              <a:ext cx="753775" cy="686325"/>
            </a:xfrm>
            <a:custGeom>
              <a:avLst/>
              <a:gdLst/>
              <a:ahLst/>
              <a:cxnLst/>
              <a:rect l="l" t="t" r="r" b="b"/>
              <a:pathLst>
                <a:path w="30151" h="27453" extrusionOk="0">
                  <a:moveTo>
                    <a:pt x="27451" y="0"/>
                  </a:moveTo>
                  <a:lnTo>
                    <a:pt x="1" y="27452"/>
                  </a:lnTo>
                  <a:lnTo>
                    <a:pt x="2701" y="27452"/>
                  </a:lnTo>
                  <a:lnTo>
                    <a:pt x="30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1150600" y="1085200"/>
              <a:ext cx="753225" cy="686325"/>
            </a:xfrm>
            <a:custGeom>
              <a:avLst/>
              <a:gdLst/>
              <a:ahLst/>
              <a:cxnLst/>
              <a:rect l="l" t="t" r="r" b="b"/>
              <a:pathLst>
                <a:path w="30129" h="27453" extrusionOk="0">
                  <a:moveTo>
                    <a:pt x="27428" y="0"/>
                  </a:moveTo>
                  <a:lnTo>
                    <a:pt x="1" y="27452"/>
                  </a:lnTo>
                  <a:lnTo>
                    <a:pt x="2676" y="27452"/>
                  </a:lnTo>
                  <a:lnTo>
                    <a:pt x="30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1275525" y="1085200"/>
              <a:ext cx="753825" cy="686325"/>
            </a:xfrm>
            <a:custGeom>
              <a:avLst/>
              <a:gdLst/>
              <a:ahLst/>
              <a:cxnLst/>
              <a:rect l="l" t="t" r="r" b="b"/>
              <a:pathLst>
                <a:path w="30153" h="27453" extrusionOk="0">
                  <a:moveTo>
                    <a:pt x="27453" y="0"/>
                  </a:moveTo>
                  <a:lnTo>
                    <a:pt x="1" y="27452"/>
                  </a:lnTo>
                  <a:lnTo>
                    <a:pt x="2701" y="27452"/>
                  </a:lnTo>
                  <a:lnTo>
                    <a:pt x="30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1401050" y="1085200"/>
              <a:ext cx="753225" cy="686325"/>
            </a:xfrm>
            <a:custGeom>
              <a:avLst/>
              <a:gdLst/>
              <a:ahLst/>
              <a:cxnLst/>
              <a:rect l="l" t="t" r="r" b="b"/>
              <a:pathLst>
                <a:path w="30129" h="27453" extrusionOk="0">
                  <a:moveTo>
                    <a:pt x="27428" y="0"/>
                  </a:moveTo>
                  <a:lnTo>
                    <a:pt x="1" y="27452"/>
                  </a:lnTo>
                  <a:lnTo>
                    <a:pt x="2678" y="27452"/>
                  </a:lnTo>
                  <a:lnTo>
                    <a:pt x="30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1526025" y="1123100"/>
              <a:ext cx="649000" cy="648425"/>
            </a:xfrm>
            <a:custGeom>
              <a:avLst/>
              <a:gdLst/>
              <a:ahLst/>
              <a:cxnLst/>
              <a:rect l="l" t="t" r="r" b="b"/>
              <a:pathLst>
                <a:path w="25960" h="25937" extrusionOk="0">
                  <a:moveTo>
                    <a:pt x="25959" y="0"/>
                  </a:moveTo>
                  <a:lnTo>
                    <a:pt x="0" y="25936"/>
                  </a:lnTo>
                  <a:lnTo>
                    <a:pt x="2700" y="25936"/>
                  </a:lnTo>
                  <a:lnTo>
                    <a:pt x="25959" y="2678"/>
                  </a:lnTo>
                  <a:lnTo>
                    <a:pt x="2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1651550" y="1248050"/>
              <a:ext cx="523475" cy="523475"/>
            </a:xfrm>
            <a:custGeom>
              <a:avLst/>
              <a:gdLst/>
              <a:ahLst/>
              <a:cxnLst/>
              <a:rect l="l" t="t" r="r" b="b"/>
              <a:pathLst>
                <a:path w="20939" h="20939" extrusionOk="0">
                  <a:moveTo>
                    <a:pt x="20938" y="1"/>
                  </a:moveTo>
                  <a:lnTo>
                    <a:pt x="1" y="20938"/>
                  </a:lnTo>
                  <a:lnTo>
                    <a:pt x="2701" y="20938"/>
                  </a:lnTo>
                  <a:lnTo>
                    <a:pt x="20938" y="2701"/>
                  </a:lnTo>
                  <a:lnTo>
                    <a:pt x="20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1776475" y="1373575"/>
              <a:ext cx="398550" cy="397950"/>
            </a:xfrm>
            <a:custGeom>
              <a:avLst/>
              <a:gdLst/>
              <a:ahLst/>
              <a:cxnLst/>
              <a:rect l="l" t="t" r="r" b="b"/>
              <a:pathLst>
                <a:path w="15942" h="15918" extrusionOk="0">
                  <a:moveTo>
                    <a:pt x="15941" y="1"/>
                  </a:moveTo>
                  <a:lnTo>
                    <a:pt x="0" y="15917"/>
                  </a:lnTo>
                  <a:lnTo>
                    <a:pt x="2700" y="15917"/>
                  </a:lnTo>
                  <a:lnTo>
                    <a:pt x="15941" y="2676"/>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1902000" y="1498500"/>
              <a:ext cx="273025" cy="273025"/>
            </a:xfrm>
            <a:custGeom>
              <a:avLst/>
              <a:gdLst/>
              <a:ahLst/>
              <a:cxnLst/>
              <a:rect l="l" t="t" r="r" b="b"/>
              <a:pathLst>
                <a:path w="10921" h="10921" extrusionOk="0">
                  <a:moveTo>
                    <a:pt x="10920" y="1"/>
                  </a:moveTo>
                  <a:lnTo>
                    <a:pt x="1" y="10920"/>
                  </a:lnTo>
                  <a:lnTo>
                    <a:pt x="2701" y="10920"/>
                  </a:lnTo>
                  <a:lnTo>
                    <a:pt x="10920" y="2701"/>
                  </a:lnTo>
                  <a:lnTo>
                    <a:pt x="109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026975" y="1624025"/>
              <a:ext cx="148050" cy="147500"/>
            </a:xfrm>
            <a:custGeom>
              <a:avLst/>
              <a:gdLst/>
              <a:ahLst/>
              <a:cxnLst/>
              <a:rect l="l" t="t" r="r" b="b"/>
              <a:pathLst>
                <a:path w="5922" h="5900" extrusionOk="0">
                  <a:moveTo>
                    <a:pt x="5921" y="1"/>
                  </a:moveTo>
                  <a:lnTo>
                    <a:pt x="0" y="5899"/>
                  </a:lnTo>
                  <a:lnTo>
                    <a:pt x="2700" y="5899"/>
                  </a:lnTo>
                  <a:lnTo>
                    <a:pt x="5921" y="2678"/>
                  </a:ln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152500" y="1749000"/>
              <a:ext cx="22525" cy="22525"/>
            </a:xfrm>
            <a:custGeom>
              <a:avLst/>
              <a:gdLst/>
              <a:ahLst/>
              <a:cxnLst/>
              <a:rect l="l" t="t" r="r" b="b"/>
              <a:pathLst>
                <a:path w="901" h="901" extrusionOk="0">
                  <a:moveTo>
                    <a:pt x="900" y="0"/>
                  </a:moveTo>
                  <a:lnTo>
                    <a:pt x="0" y="900"/>
                  </a:lnTo>
                  <a:lnTo>
                    <a:pt x="900" y="900"/>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155AD80-7443-62D8-13EA-E85D6414E390}"/>
              </a:ext>
            </a:extLst>
          </p:cNvPr>
          <p:cNvSpPr txBox="1"/>
          <p:nvPr/>
        </p:nvSpPr>
        <p:spPr>
          <a:xfrm>
            <a:off x="912680" y="2395370"/>
            <a:ext cx="7730837" cy="2308324"/>
          </a:xfrm>
          <a:prstGeom prst="rect">
            <a:avLst/>
          </a:prstGeom>
          <a:noFill/>
        </p:spPr>
        <p:txBody>
          <a:bodyPr wrap="square" rtlCol="0">
            <a:spAutoFit/>
          </a:bodyPr>
          <a:lstStyle/>
          <a:p>
            <a:r>
              <a:rPr lang="en-BG" dirty="0">
                <a:solidFill>
                  <a:schemeClr val="bg1"/>
                </a:solidFill>
              </a:rPr>
              <a:t>Kernel feature for resource isolation (cpu, memory, disk, network)</a:t>
            </a:r>
          </a:p>
          <a:p>
            <a:endParaRPr lang="en-BG" dirty="0">
              <a:solidFill>
                <a:schemeClr val="bg1"/>
              </a:solidFill>
            </a:endParaRPr>
          </a:p>
          <a:p>
            <a:r>
              <a:rPr lang="en-BG" sz="800" b="1" dirty="0">
                <a:solidFill>
                  <a:schemeClr val="bg1"/>
                </a:solidFill>
                <a:latin typeface="Consolas" panose="020B0609020204030204" pitchFamily="49" charset="0"/>
                <a:cs typeface="Consolas" panose="020B0609020204030204" pitchFamily="49" charset="0"/>
                <a:sym typeface="Wingdings" pitchFamily="2" charset="2"/>
              </a:rPr>
              <a:t>$ </a:t>
            </a:r>
            <a:r>
              <a:rPr lang="en-BG" sz="800" b="1" dirty="0">
                <a:solidFill>
                  <a:schemeClr val="bg1"/>
                </a:solidFill>
                <a:latin typeface="Consolas" panose="020B0609020204030204" pitchFamily="49" charset="0"/>
                <a:cs typeface="Consolas" panose="020B0609020204030204" pitchFamily="49" charset="0"/>
              </a:rPr>
              <a:t>/sys/fs/cgroup</a:t>
            </a:r>
          </a:p>
          <a:p>
            <a:br>
              <a:rPr lang="en-BG" dirty="0">
                <a:solidFill>
                  <a:schemeClr val="bg1"/>
                </a:solidFill>
                <a:latin typeface="Consolas" panose="020B0609020204030204" pitchFamily="49" charset="0"/>
                <a:cs typeface="Consolas" panose="020B0609020204030204" pitchFamily="49" charset="0"/>
              </a:rPr>
            </a:br>
            <a:r>
              <a:rPr lang="en-BG" dirty="0">
                <a:solidFill>
                  <a:schemeClr val="bg1"/>
                </a:solidFill>
                <a:latin typeface="Consolas" panose="020B0609020204030204" pitchFamily="49" charset="0"/>
                <a:cs typeface="Consolas" panose="020B0609020204030204" pitchFamily="49" charset="0"/>
                <a:sym typeface="Wingdings" pitchFamily="2" charset="2"/>
              </a:rPr>
              <a:t> You can create your own cgroup and set min/max levels for certain hardware feature</a:t>
            </a:r>
          </a:p>
          <a:p>
            <a:endParaRPr lang="en-BG" dirty="0">
              <a:solidFill>
                <a:schemeClr val="bg1"/>
              </a:solidFill>
              <a:latin typeface="Consolas" panose="020B0609020204030204" pitchFamily="49" charset="0"/>
              <a:cs typeface="Consolas" panose="020B0609020204030204" pitchFamily="49" charset="0"/>
              <a:sym typeface="Wingdings" pitchFamily="2" charset="2"/>
            </a:endParaRPr>
          </a:p>
          <a:p>
            <a:r>
              <a:rPr lang="en-GB" dirty="0">
                <a:solidFill>
                  <a:schemeClr val="bg1"/>
                </a:solidFill>
                <a:latin typeface="Consolas" panose="020B0609020204030204" pitchFamily="49" charset="0"/>
                <a:cs typeface="Consolas" panose="020B0609020204030204" pitchFamily="49" charset="0"/>
                <a:sym typeface="Wingdings" pitchFamily="2" charset="2"/>
              </a:rPr>
              <a:t># Co</a:t>
            </a:r>
            <a:r>
              <a:rPr lang="en-BG" dirty="0">
                <a:solidFill>
                  <a:schemeClr val="bg1"/>
                </a:solidFill>
                <a:latin typeface="Consolas" panose="020B0609020204030204" pitchFamily="49" charset="0"/>
                <a:cs typeface="Consolas" panose="020B0609020204030204" pitchFamily="49" charset="0"/>
                <a:sym typeface="Wingdings" pitchFamily="2" charset="2"/>
              </a:rPr>
              <a:t>ntainerd/cri-o leverages this via flags</a:t>
            </a:r>
          </a:p>
          <a:p>
            <a:br>
              <a:rPr lang="en-BG" dirty="0">
                <a:solidFill>
                  <a:schemeClr val="bg1"/>
                </a:solidFill>
                <a:latin typeface="Consolas" panose="020B0609020204030204" pitchFamily="49" charset="0"/>
                <a:cs typeface="Consolas" panose="020B0609020204030204" pitchFamily="49" charset="0"/>
                <a:sym typeface="Wingdings" pitchFamily="2" charset="2"/>
              </a:rPr>
            </a:br>
            <a:r>
              <a:rPr lang="en-BG" sz="800" b="1" dirty="0">
                <a:solidFill>
                  <a:schemeClr val="bg1"/>
                </a:solidFill>
                <a:latin typeface="Consolas" panose="020B0609020204030204" pitchFamily="49" charset="0"/>
                <a:cs typeface="Consolas" panose="020B0609020204030204" pitchFamily="49" charset="0"/>
                <a:sym typeface="Wingdings" pitchFamily="2" charset="2"/>
              </a:rPr>
              <a:t>$ </a:t>
            </a:r>
            <a:r>
              <a:rPr lang="en-BG" sz="800" b="1" dirty="0">
                <a:solidFill>
                  <a:schemeClr val="bg1"/>
                </a:solidFill>
                <a:latin typeface="Consolas" panose="020B0609020204030204" pitchFamily="49" charset="0"/>
                <a:cs typeface="Consolas" panose="020B0609020204030204" pitchFamily="49" charset="0"/>
              </a:rPr>
              <a:t>podman run –d --rm -m 256m nginx:latest</a:t>
            </a:r>
            <a:br>
              <a:rPr lang="en-BG" sz="800" dirty="0">
                <a:solidFill>
                  <a:schemeClr val="bg1"/>
                </a:solidFill>
                <a:latin typeface="Consolas" panose="020B0609020204030204" pitchFamily="49" charset="0"/>
                <a:cs typeface="Consolas" panose="020B0609020204030204" pitchFamily="49" charset="0"/>
              </a:rPr>
            </a:br>
            <a:r>
              <a:rPr lang="en-BG" sz="800" b="1" dirty="0">
                <a:solidFill>
                  <a:schemeClr val="bg1"/>
                </a:solidFill>
                <a:latin typeface="Consolas" panose="020B0609020204030204" pitchFamily="49" charset="0"/>
                <a:cs typeface="Consolas" panose="020B0609020204030204" pitchFamily="49" charset="0"/>
                <a:sym typeface="Wingdings" pitchFamily="2" charset="2"/>
              </a:rPr>
              <a:t>$</a:t>
            </a:r>
            <a:r>
              <a:rPr lang="en-BG" sz="800" b="1" dirty="0">
                <a:solidFill>
                  <a:schemeClr val="bg1"/>
                </a:solidFill>
                <a:sym typeface="Wingdings" pitchFamily="2" charset="2"/>
              </a:rPr>
              <a:t> </a:t>
            </a:r>
            <a:r>
              <a:rPr lang="en-BG" sz="800" b="1" dirty="0">
                <a:solidFill>
                  <a:schemeClr val="bg1"/>
                </a:solidFill>
                <a:latin typeface="Consolas" panose="020B0609020204030204" pitchFamily="49" charset="0"/>
                <a:cs typeface="Consolas" panose="020B0609020204030204" pitchFamily="49" charset="0"/>
              </a:rPr>
              <a:t>/sys/fs/cgroup/memory.max/podman/&lt;CONTAINER_SHA&gt;/memory.limit_in_bytes</a:t>
            </a:r>
          </a:p>
          <a:p>
            <a:r>
              <a:rPr lang="en-BG" sz="800" b="1" dirty="0">
                <a:solidFill>
                  <a:schemeClr val="bg1"/>
                </a:solidFill>
                <a:latin typeface="Consolas" panose="020B0609020204030204" pitchFamily="49" charset="0"/>
                <a:cs typeface="Consolas" panose="020B0609020204030204" pitchFamily="49" charset="0"/>
                <a:sym typeface="Wingdings" pitchFamily="2" charset="2"/>
              </a:rPr>
              <a:t>268435456</a:t>
            </a:r>
            <a:endParaRPr lang="en-BG" dirty="0">
              <a:solidFill>
                <a:schemeClr val="bg1"/>
              </a:solidFill>
            </a:endParaRPr>
          </a:p>
        </p:txBody>
      </p:sp>
    </p:spTree>
    <p:extLst>
      <p:ext uri="{BB962C8B-B14F-4D97-AF65-F5344CB8AC3E}">
        <p14:creationId xmlns:p14="http://schemas.microsoft.com/office/powerpoint/2010/main" val="2292805489"/>
      </p:ext>
    </p:extLst>
  </p:cSld>
  <p:clrMapOvr>
    <a:masterClrMapping/>
  </p:clrMapOvr>
</p:sld>
</file>

<file path=ppt/theme/theme1.xml><?xml version="1.0" encoding="utf-8"?>
<a:theme xmlns:a="http://schemas.openxmlformats.org/drawingml/2006/main" name="Math Subject for Middle School - 8th Grade: Plane Geometry by Slidesgo">
  <a:themeElements>
    <a:clrScheme name="Simple Light">
      <a:dk1>
        <a:srgbClr val="181818"/>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5666</TotalTime>
  <Words>3457</Words>
  <Application>Microsoft Macintosh PowerPoint</Application>
  <PresentationFormat>On-screen Show (16:9)</PresentationFormat>
  <Paragraphs>273</Paragraphs>
  <Slides>36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Fira Sans</vt:lpstr>
      <vt:lpstr>Bai Jamjuree</vt:lpstr>
      <vt:lpstr>Verdana</vt:lpstr>
      <vt:lpstr>Consolas</vt:lpstr>
      <vt:lpstr>source-serif-pro</vt:lpstr>
      <vt:lpstr>Arial</vt:lpstr>
      <vt:lpstr>Math Subject for Middle School - 8th Grade: Plane Geometry by Slidesgo</vt:lpstr>
      <vt:lpstr>via YAML</vt:lpstr>
      <vt:lpstr>WHOA!</vt:lpstr>
      <vt:lpstr>06</vt:lpstr>
      <vt:lpstr>01</vt:lpstr>
      <vt:lpstr>INTRODUCTION</vt:lpstr>
      <vt:lpstr>—SOME PRESENTER</vt:lpstr>
      <vt:lpstr>How it works?</vt:lpstr>
      <vt:lpstr>02</vt:lpstr>
      <vt:lpstr>cgroups (control groups)</vt:lpstr>
      <vt:lpstr>namespaces I</vt:lpstr>
      <vt:lpstr>namespaces II</vt:lpstr>
      <vt:lpstr>namespaces III</vt:lpstr>
      <vt:lpstr>01</vt:lpstr>
      <vt:lpstr>Exploits</vt:lpstr>
      <vt:lpstr>EXPLOITS</vt:lpstr>
      <vt:lpstr>FAST RECAP</vt:lpstr>
      <vt:lpstr>PowerPoint Presentation</vt:lpstr>
      <vt:lpstr>PowerPoint Presentation</vt:lpstr>
      <vt:lpstr>PowerPoint Presentation</vt:lpstr>
      <vt:lpstr>Tools used</vt:lpstr>
      <vt:lpstr>Security moves with time</vt:lpstr>
      <vt:lpstr>Alpine Linux</vt:lpstr>
      <vt:lpstr>GO SIZE COMPARISON</vt:lpstr>
      <vt:lpstr>How it works?</vt:lpstr>
      <vt:lpstr>Alpine – never again</vt:lpstr>
      <vt:lpstr>Distroless</vt:lpstr>
      <vt:lpstr>Distroless – not a buzzword</vt:lpstr>
      <vt:lpstr>Size is relative</vt:lpstr>
      <vt:lpstr>PowerPoint Presentation</vt:lpstr>
      <vt:lpstr>insight</vt:lpstr>
      <vt:lpstr>Project Myklon</vt:lpstr>
      <vt:lpstr>Dockerfiles are in the past</vt:lpstr>
      <vt:lpstr>PowerPoint Presentation</vt:lpstr>
      <vt:lpstr>Myklon flow</vt:lpstr>
      <vt:lpstr>Myklon CI/CD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OCI images</dc:title>
  <cp:lastModifiedBy>Viktor Bonev</cp:lastModifiedBy>
  <cp:revision>7</cp:revision>
  <dcterms:modified xsi:type="dcterms:W3CDTF">2023-03-19T05:25:18Z</dcterms:modified>
</cp:coreProperties>
</file>